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0"/>
  </p:notesMasterIdLst>
  <p:sldIdLst>
    <p:sldId id="278" r:id="rId2"/>
    <p:sldId id="319" r:id="rId3"/>
    <p:sldId id="705" r:id="rId4"/>
    <p:sldId id="306" r:id="rId5"/>
    <p:sldId id="307" r:id="rId6"/>
    <p:sldId id="308" r:id="rId7"/>
    <p:sldId id="309" r:id="rId8"/>
    <p:sldId id="321" r:id="rId9"/>
    <p:sldId id="315" r:id="rId10"/>
    <p:sldId id="830" r:id="rId11"/>
    <p:sldId id="281" r:id="rId12"/>
    <p:sldId id="259" r:id="rId13"/>
    <p:sldId id="274" r:id="rId14"/>
    <p:sldId id="280" r:id="rId15"/>
    <p:sldId id="722" r:id="rId16"/>
    <p:sldId id="292" r:id="rId17"/>
    <p:sldId id="268" r:id="rId18"/>
    <p:sldId id="712" r:id="rId19"/>
    <p:sldId id="317" r:id="rId20"/>
    <p:sldId id="713" r:id="rId21"/>
    <p:sldId id="714" r:id="rId22"/>
    <p:sldId id="715" r:id="rId23"/>
    <p:sldId id="720" r:id="rId24"/>
    <p:sldId id="318" r:id="rId25"/>
    <p:sldId id="716" r:id="rId26"/>
    <p:sldId id="320" r:id="rId27"/>
    <p:sldId id="721" r:id="rId28"/>
    <p:sldId id="718" r:id="rId29"/>
    <p:sldId id="719" r:id="rId30"/>
    <p:sldId id="305" r:id="rId31"/>
    <p:sldId id="717" r:id="rId32"/>
    <p:sldId id="269" r:id="rId33"/>
    <p:sldId id="279" r:id="rId34"/>
    <p:sldId id="273" r:id="rId35"/>
    <p:sldId id="282" r:id="rId36"/>
    <p:sldId id="275" r:id="rId37"/>
    <p:sldId id="261" r:id="rId38"/>
    <p:sldId id="313" r:id="rId39"/>
    <p:sldId id="293" r:id="rId40"/>
    <p:sldId id="270" r:id="rId41"/>
    <p:sldId id="314" r:id="rId42"/>
    <p:sldId id="290" r:id="rId43"/>
    <p:sldId id="291" r:id="rId44"/>
    <p:sldId id="298" r:id="rId45"/>
    <p:sldId id="294" r:id="rId46"/>
    <p:sldId id="295" r:id="rId47"/>
    <p:sldId id="296" r:id="rId48"/>
    <p:sldId id="297" r:id="rId49"/>
  </p:sldIdLst>
  <p:sldSz cx="12192000" cy="6858000"/>
  <p:notesSz cx="6954838"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3792" autoAdjust="0"/>
  </p:normalViewPr>
  <p:slideViewPr>
    <p:cSldViewPr snapToGrid="0">
      <p:cViewPr varScale="1">
        <p:scale>
          <a:sx n="70" d="100"/>
          <a:sy n="70" d="100"/>
        </p:scale>
        <p:origin x="525" y="39"/>
      </p:cViewPr>
      <p:guideLst/>
    </p:cSldViewPr>
  </p:slideViewPr>
  <p:notesTextViewPr>
    <p:cViewPr>
      <p:scale>
        <a:sx n="1" d="1"/>
        <a:sy n="1" d="1"/>
      </p:scale>
      <p:origin x="0" y="0"/>
    </p:cViewPr>
  </p:notesTextViewPr>
  <p:sorterViewPr>
    <p:cViewPr varScale="1">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notesMaster" Target="notesMasters/notes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13659"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39608" y="1"/>
            <a:ext cx="3013659" cy="466725"/>
          </a:xfrm>
          <a:prstGeom prst="rect">
            <a:avLst/>
          </a:prstGeom>
        </p:spPr>
        <p:txBody>
          <a:bodyPr vert="horz" lIns="91440" tIns="45720" rIns="91440" bIns="45720" rtlCol="0"/>
          <a:lstStyle>
            <a:lvl1pPr algn="r">
              <a:defRPr sz="1200"/>
            </a:lvl1pPr>
          </a:lstStyle>
          <a:p>
            <a:fld id="{B253766B-5B9A-4068-A034-1FF2E552FF50}" type="datetimeFigureOut">
              <a:rPr lang="en-US" smtClean="0"/>
              <a:t>4/30/2023</a:t>
            </a:fld>
            <a:endParaRPr lang="en-US"/>
          </a:p>
        </p:txBody>
      </p:sp>
      <p:sp>
        <p:nvSpPr>
          <p:cNvPr id="4" name="Slide Image Placeholder 3"/>
          <p:cNvSpPr>
            <a:spLocks noGrp="1" noRot="1" noChangeAspect="1"/>
          </p:cNvSpPr>
          <p:nvPr>
            <p:ph type="sldImg" idx="2"/>
          </p:nvPr>
        </p:nvSpPr>
        <p:spPr>
          <a:xfrm>
            <a:off x="685800" y="1163638"/>
            <a:ext cx="5583238" cy="3141662"/>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94855" y="4479925"/>
            <a:ext cx="5565128" cy="3665538"/>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376"/>
            <a:ext cx="3013659" cy="466725"/>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39608" y="8842376"/>
            <a:ext cx="3013659" cy="466725"/>
          </a:xfrm>
          <a:prstGeom prst="rect">
            <a:avLst/>
          </a:prstGeom>
        </p:spPr>
        <p:txBody>
          <a:bodyPr vert="horz" lIns="91440" tIns="45720" rIns="91440" bIns="45720" rtlCol="0" anchor="b"/>
          <a:lstStyle>
            <a:lvl1pPr algn="r">
              <a:defRPr sz="1200"/>
            </a:lvl1pPr>
          </a:lstStyle>
          <a:p>
            <a:fld id="{AFE174E9-7319-4728-97B0-70BD3B95FD7B}" type="slidenum">
              <a:rPr lang="en-US" smtClean="0"/>
              <a:t>‹#›</a:t>
            </a:fld>
            <a:endParaRPr lang="en-US"/>
          </a:p>
        </p:txBody>
      </p:sp>
    </p:spTree>
    <p:extLst>
      <p:ext uri="{BB962C8B-B14F-4D97-AF65-F5344CB8AC3E}">
        <p14:creationId xmlns:p14="http://schemas.microsoft.com/office/powerpoint/2010/main" val="228574283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anose="020F0502020204030204" pitchFamily="34" charset="0"/>
              </a:defRPr>
            </a:lvl1pPr>
            <a:lvl2pPr marL="742950" indent="-285750">
              <a:spcBef>
                <a:spcPct val="30000"/>
              </a:spcBef>
              <a:defRPr sz="1200">
                <a:solidFill>
                  <a:schemeClr val="tx1"/>
                </a:solidFill>
                <a:latin typeface="Calibri" panose="020F0502020204030204" pitchFamily="34" charset="0"/>
              </a:defRPr>
            </a:lvl2pPr>
            <a:lvl3pPr marL="1143000" indent="-228600">
              <a:spcBef>
                <a:spcPct val="30000"/>
              </a:spcBef>
              <a:defRPr sz="1200">
                <a:solidFill>
                  <a:schemeClr val="tx1"/>
                </a:solidFill>
                <a:latin typeface="Calibri" panose="020F0502020204030204" pitchFamily="34" charset="0"/>
              </a:defRPr>
            </a:lvl3pPr>
            <a:lvl4pPr marL="1600200" indent="-228600">
              <a:spcBef>
                <a:spcPct val="30000"/>
              </a:spcBef>
              <a:defRPr sz="1200">
                <a:solidFill>
                  <a:schemeClr val="tx1"/>
                </a:solidFill>
                <a:latin typeface="Calibri" panose="020F0502020204030204" pitchFamily="34" charset="0"/>
              </a:defRPr>
            </a:lvl4pPr>
            <a:lvl5pPr marL="2057400" indent="-22860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EFCB3381-6A0D-4727-A9DD-1107C3391DEA}" type="slidenum">
              <a:rPr lang="en-US" altLang="en-US" smtClean="0">
                <a:latin typeface="Arial" panose="020B0604020202020204" pitchFamily="34" charset="0"/>
              </a:rPr>
              <a:pPr>
                <a:spcBef>
                  <a:spcPct val="0"/>
                </a:spcBef>
              </a:pPr>
              <a:t>4</a:t>
            </a:fld>
            <a:endParaRPr lang="en-US" altLang="en-US">
              <a:latin typeface="Arial" panose="020B0604020202020204" pitchFamily="34" charset="0"/>
            </a:endParaRPr>
          </a:p>
        </p:txBody>
      </p:sp>
      <p:sp>
        <p:nvSpPr>
          <p:cNvPr id="13315"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3316"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Tree>
    <p:extLst>
      <p:ext uri="{BB962C8B-B14F-4D97-AF65-F5344CB8AC3E}">
        <p14:creationId xmlns:p14="http://schemas.microsoft.com/office/powerpoint/2010/main" val="5179556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anose="020F0502020204030204" pitchFamily="34" charset="0"/>
              </a:defRPr>
            </a:lvl1pPr>
            <a:lvl2pPr marL="742950" indent="-285750">
              <a:spcBef>
                <a:spcPct val="30000"/>
              </a:spcBef>
              <a:defRPr sz="1200">
                <a:solidFill>
                  <a:schemeClr val="tx1"/>
                </a:solidFill>
                <a:latin typeface="Calibri" panose="020F0502020204030204" pitchFamily="34" charset="0"/>
              </a:defRPr>
            </a:lvl2pPr>
            <a:lvl3pPr marL="1143000" indent="-228600">
              <a:spcBef>
                <a:spcPct val="30000"/>
              </a:spcBef>
              <a:defRPr sz="1200">
                <a:solidFill>
                  <a:schemeClr val="tx1"/>
                </a:solidFill>
                <a:latin typeface="Calibri" panose="020F0502020204030204" pitchFamily="34" charset="0"/>
              </a:defRPr>
            </a:lvl3pPr>
            <a:lvl4pPr marL="1600200" indent="-228600">
              <a:spcBef>
                <a:spcPct val="30000"/>
              </a:spcBef>
              <a:defRPr sz="1200">
                <a:solidFill>
                  <a:schemeClr val="tx1"/>
                </a:solidFill>
                <a:latin typeface="Calibri" panose="020F0502020204030204" pitchFamily="34" charset="0"/>
              </a:defRPr>
            </a:lvl4pPr>
            <a:lvl5pPr marL="2057400" indent="-22860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9204ED63-39FD-445F-8AB5-1490B55FF710}" type="slidenum">
              <a:rPr lang="en-US" altLang="en-US" smtClean="0">
                <a:latin typeface="Arial" panose="020B0604020202020204" pitchFamily="34" charset="0"/>
              </a:rPr>
              <a:pPr>
                <a:spcBef>
                  <a:spcPct val="0"/>
                </a:spcBef>
              </a:pPr>
              <a:t>5</a:t>
            </a:fld>
            <a:endParaRPr lang="en-US" altLang="en-US">
              <a:latin typeface="Arial" panose="020B0604020202020204" pitchFamily="34" charset="0"/>
            </a:endParaRPr>
          </a:p>
        </p:txBody>
      </p:sp>
      <p:sp>
        <p:nvSpPr>
          <p:cNvPr id="15363"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5364"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Tree>
    <p:extLst>
      <p:ext uri="{BB962C8B-B14F-4D97-AF65-F5344CB8AC3E}">
        <p14:creationId xmlns:p14="http://schemas.microsoft.com/office/powerpoint/2010/main" val="79555497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anose="020F0502020204030204" pitchFamily="34" charset="0"/>
                <a:ea typeface="ＭＳ Ｐゴシック" panose="020B0600070205080204" pitchFamily="34" charset="-128"/>
              </a:defRPr>
            </a:lvl1pPr>
            <a:lvl2pPr marL="742950" indent="-285750">
              <a:spcBef>
                <a:spcPct val="30000"/>
              </a:spcBef>
              <a:defRPr sz="1200">
                <a:solidFill>
                  <a:schemeClr val="tx1"/>
                </a:solidFill>
                <a:latin typeface="Calibri" panose="020F0502020204030204" pitchFamily="34" charset="0"/>
                <a:ea typeface="ＭＳ Ｐゴシック" panose="020B0600070205080204" pitchFamily="34" charset="-128"/>
              </a:defRPr>
            </a:lvl2pPr>
            <a:lvl3pPr marL="1143000" indent="-228600">
              <a:spcBef>
                <a:spcPct val="30000"/>
              </a:spcBef>
              <a:defRPr sz="1200">
                <a:solidFill>
                  <a:schemeClr val="tx1"/>
                </a:solidFill>
                <a:latin typeface="Calibri" panose="020F0502020204030204" pitchFamily="34" charset="0"/>
                <a:ea typeface="ＭＳ Ｐゴシック" panose="020B0600070205080204" pitchFamily="34" charset="-128"/>
              </a:defRPr>
            </a:lvl3pPr>
            <a:lvl4pPr marL="1600200" indent="-228600">
              <a:spcBef>
                <a:spcPct val="30000"/>
              </a:spcBef>
              <a:defRPr sz="1200">
                <a:solidFill>
                  <a:schemeClr val="tx1"/>
                </a:solidFill>
                <a:latin typeface="Calibri" panose="020F0502020204030204" pitchFamily="34" charset="0"/>
                <a:ea typeface="ＭＳ Ｐゴシック" panose="020B0600070205080204" pitchFamily="34" charset="-128"/>
              </a:defRPr>
            </a:lvl4pPr>
            <a:lvl5pPr marL="2057400" indent="-228600">
              <a:spcBef>
                <a:spcPct val="30000"/>
              </a:spcBef>
              <a:defRPr sz="1200">
                <a:solidFill>
                  <a:schemeClr val="tx1"/>
                </a:solidFill>
                <a:latin typeface="Calibri" panose="020F0502020204030204" pitchFamily="34" charset="0"/>
                <a:ea typeface="ＭＳ Ｐゴシック" panose="020B0600070205080204" pitchFamily="34" charset="-128"/>
              </a:defRPr>
            </a:lvl5pPr>
            <a:lvl6pPr marL="2514600" indent="-228600" eaLnBrk="0" fontAlgn="base" hangingPunct="0">
              <a:spcBef>
                <a:spcPct val="30000"/>
              </a:spcBef>
              <a:spcAft>
                <a:spcPct val="0"/>
              </a:spcAft>
              <a:defRPr sz="1200">
                <a:solidFill>
                  <a:schemeClr val="tx1"/>
                </a:solidFill>
                <a:latin typeface="Calibri" panose="020F0502020204030204" pitchFamily="34" charset="0"/>
                <a:ea typeface="ＭＳ Ｐゴシック" panose="020B0600070205080204" pitchFamily="34" charset="-128"/>
              </a:defRPr>
            </a:lvl6pPr>
            <a:lvl7pPr marL="2971800" indent="-228600" eaLnBrk="0" fontAlgn="base" hangingPunct="0">
              <a:spcBef>
                <a:spcPct val="30000"/>
              </a:spcBef>
              <a:spcAft>
                <a:spcPct val="0"/>
              </a:spcAft>
              <a:defRPr sz="1200">
                <a:solidFill>
                  <a:schemeClr val="tx1"/>
                </a:solidFill>
                <a:latin typeface="Calibri" panose="020F0502020204030204" pitchFamily="34" charset="0"/>
                <a:ea typeface="ＭＳ Ｐゴシック" panose="020B0600070205080204" pitchFamily="34" charset="-128"/>
              </a:defRPr>
            </a:lvl7pPr>
            <a:lvl8pPr marL="3429000" indent="-228600" eaLnBrk="0" fontAlgn="base" hangingPunct="0">
              <a:spcBef>
                <a:spcPct val="30000"/>
              </a:spcBef>
              <a:spcAft>
                <a:spcPct val="0"/>
              </a:spcAft>
              <a:defRPr sz="1200">
                <a:solidFill>
                  <a:schemeClr val="tx1"/>
                </a:solidFill>
                <a:latin typeface="Calibri" panose="020F0502020204030204" pitchFamily="34" charset="0"/>
                <a:ea typeface="ＭＳ Ｐゴシック" panose="020B0600070205080204" pitchFamily="34" charset="-128"/>
              </a:defRPr>
            </a:lvl8pPr>
            <a:lvl9pPr marL="3886200" indent="-228600" eaLnBrk="0" fontAlgn="base" hangingPunct="0">
              <a:spcBef>
                <a:spcPct val="30000"/>
              </a:spcBef>
              <a:spcAft>
                <a:spcPct val="0"/>
              </a:spcAft>
              <a:defRPr sz="1200">
                <a:solidFill>
                  <a:schemeClr val="tx1"/>
                </a:solidFill>
                <a:latin typeface="Calibri" panose="020F0502020204030204" pitchFamily="34" charset="0"/>
                <a:ea typeface="ＭＳ Ｐゴシック" panose="020B0600070205080204" pitchFamily="34" charset="-128"/>
              </a:defRPr>
            </a:lvl9pPr>
          </a:lstStyle>
          <a:p>
            <a:pPr>
              <a:spcBef>
                <a:spcPct val="0"/>
              </a:spcBef>
            </a:pPr>
            <a:fld id="{10030523-A0F2-4DFF-81B2-3592905B1F79}" type="slidenum">
              <a:rPr lang="en-US" altLang="en-US" smtClean="0">
                <a:latin typeface="Arial" panose="020B0604020202020204" pitchFamily="34" charset="0"/>
              </a:rPr>
              <a:pPr>
                <a:spcBef>
                  <a:spcPct val="0"/>
                </a:spcBef>
              </a:pPr>
              <a:t>24</a:t>
            </a:fld>
            <a:endParaRPr lang="en-US" altLang="en-US">
              <a:latin typeface="Arial" panose="020B0604020202020204" pitchFamily="34" charset="0"/>
            </a:endParaRPr>
          </a:p>
        </p:txBody>
      </p:sp>
      <p:sp>
        <p:nvSpPr>
          <p:cNvPr id="583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83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ea typeface="ＭＳ Ｐゴシック" panose="020B0600070205080204" pitchFamily="34" charset="-128"/>
            </a:endParaRPr>
          </a:p>
        </p:txBody>
      </p:sp>
    </p:spTree>
    <p:extLst>
      <p:ext uri="{BB962C8B-B14F-4D97-AF65-F5344CB8AC3E}">
        <p14:creationId xmlns:p14="http://schemas.microsoft.com/office/powerpoint/2010/main" val="126064921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FE174E9-7319-4728-97B0-70BD3B95FD7B}" type="slidenum">
              <a:rPr lang="en-US" smtClean="0"/>
              <a:t>36</a:t>
            </a:fld>
            <a:endParaRPr lang="en-US"/>
          </a:p>
        </p:txBody>
      </p:sp>
    </p:spTree>
    <p:extLst>
      <p:ext uri="{BB962C8B-B14F-4D97-AF65-F5344CB8AC3E}">
        <p14:creationId xmlns:p14="http://schemas.microsoft.com/office/powerpoint/2010/main" val="342627200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FE174E9-7319-4728-97B0-70BD3B95FD7B}" type="slidenum">
              <a:rPr lang="en-US" smtClean="0"/>
              <a:t>40</a:t>
            </a:fld>
            <a:endParaRPr lang="en-US"/>
          </a:p>
        </p:txBody>
      </p:sp>
    </p:spTree>
    <p:extLst>
      <p:ext uri="{BB962C8B-B14F-4D97-AF65-F5344CB8AC3E}">
        <p14:creationId xmlns:p14="http://schemas.microsoft.com/office/powerpoint/2010/main" val="8577671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FE174E9-7319-4728-97B0-70BD3B95FD7B}" type="slidenum">
              <a:rPr lang="en-US" smtClean="0"/>
              <a:t>43</a:t>
            </a:fld>
            <a:endParaRPr lang="en-US"/>
          </a:p>
        </p:txBody>
      </p:sp>
    </p:spTree>
    <p:extLst>
      <p:ext uri="{BB962C8B-B14F-4D97-AF65-F5344CB8AC3E}">
        <p14:creationId xmlns:p14="http://schemas.microsoft.com/office/powerpoint/2010/main" val="76628011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AFE174E9-7319-4728-97B0-70BD3B95FD7B}" type="slidenum">
              <a:rPr lang="en-US" smtClean="0"/>
              <a:t>48</a:t>
            </a:fld>
            <a:endParaRPr lang="en-US"/>
          </a:p>
        </p:txBody>
      </p:sp>
    </p:spTree>
    <p:extLst>
      <p:ext uri="{BB962C8B-B14F-4D97-AF65-F5344CB8AC3E}">
        <p14:creationId xmlns:p14="http://schemas.microsoft.com/office/powerpoint/2010/main" val="4464769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1F34BDB-2101-4E17-BD86-683C9617CF98}"/>
              </a:ext>
            </a:extLst>
          </p:cNvPr>
          <p:cNvSpPr>
            <a:spLocks noGrp="1"/>
          </p:cNvSpPr>
          <p:nvPr>
            <p:ph type="ctrTitle"/>
          </p:nvPr>
        </p:nvSpPr>
        <p:spPr>
          <a:xfrm>
            <a:off x="1524000" y="1122363"/>
            <a:ext cx="9144000" cy="2387600"/>
          </a:xfrm>
        </p:spPr>
        <p:txBody>
          <a:bodyPr anchor="b">
            <a:normAutofit/>
          </a:bodyPr>
          <a:lstStyle>
            <a:lvl1pPr algn="ctr">
              <a:defRPr sz="3200"/>
            </a:lvl1pPr>
          </a:lstStyle>
          <a:p>
            <a:r>
              <a:rPr lang="en-US" dirty="0"/>
              <a:t>Click to edit Master title style</a:t>
            </a:r>
          </a:p>
        </p:txBody>
      </p:sp>
      <p:sp>
        <p:nvSpPr>
          <p:cNvPr id="3" name="Subtitle 2">
            <a:extLst>
              <a:ext uri="{FF2B5EF4-FFF2-40B4-BE49-F238E27FC236}">
                <a16:creationId xmlns:a16="http://schemas.microsoft.com/office/drawing/2014/main" id="{A5051927-155E-4EA7-97AE-452680EED0C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16B627CD-5466-4F16-88F9-44488A6F8D24}"/>
              </a:ext>
            </a:extLst>
          </p:cNvPr>
          <p:cNvSpPr>
            <a:spLocks noGrp="1"/>
          </p:cNvSpPr>
          <p:nvPr>
            <p:ph type="dt" sz="half" idx="10"/>
          </p:nvPr>
        </p:nvSpPr>
        <p:spPr/>
        <p:txBody>
          <a:bodyPr/>
          <a:lstStyle/>
          <a:p>
            <a:fld id="{A5172ADA-3F4B-4BA1-93EA-EB953EED1186}" type="datetime1">
              <a:rPr lang="en-US" smtClean="0"/>
              <a:t>4/30/2023</a:t>
            </a:fld>
            <a:endParaRPr lang="en-US"/>
          </a:p>
        </p:txBody>
      </p:sp>
      <p:sp>
        <p:nvSpPr>
          <p:cNvPr id="5" name="Footer Placeholder 4">
            <a:extLst>
              <a:ext uri="{FF2B5EF4-FFF2-40B4-BE49-F238E27FC236}">
                <a16:creationId xmlns:a16="http://schemas.microsoft.com/office/drawing/2014/main" id="{57584D9C-7D91-4BEA-A39B-6F9CAFCD25B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E06A62D-FF98-4B9D-9A9D-52D768CCEAED}"/>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32068875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8E3ACB-B0B0-4EFE-BC5E-BB336865663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0F9CEC99-1C63-4FF3-8FF7-A82D54470485}"/>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7E130EE-685B-4D11-A456-A6BB02FD3CE2}"/>
              </a:ext>
            </a:extLst>
          </p:cNvPr>
          <p:cNvSpPr>
            <a:spLocks noGrp="1"/>
          </p:cNvSpPr>
          <p:nvPr>
            <p:ph type="dt" sz="half" idx="10"/>
          </p:nvPr>
        </p:nvSpPr>
        <p:spPr/>
        <p:txBody>
          <a:bodyPr/>
          <a:lstStyle/>
          <a:p>
            <a:fld id="{3D38DEDF-0F10-49EC-B90B-DA9A995BF9F9}" type="datetime1">
              <a:rPr lang="en-US" smtClean="0"/>
              <a:t>4/30/2023</a:t>
            </a:fld>
            <a:endParaRPr lang="en-US"/>
          </a:p>
        </p:txBody>
      </p:sp>
      <p:sp>
        <p:nvSpPr>
          <p:cNvPr id="5" name="Footer Placeholder 4">
            <a:extLst>
              <a:ext uri="{FF2B5EF4-FFF2-40B4-BE49-F238E27FC236}">
                <a16:creationId xmlns:a16="http://schemas.microsoft.com/office/drawing/2014/main" id="{2EDA24CC-2F5C-4210-88C2-4F21803979E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7138474-13E8-48E1-BA89-455A221D11BF}"/>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1260598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C30F4A01-46D8-4E7F-864D-53937BFF630E}"/>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0AEC5B8C-DBD0-46EB-94E1-493C188E4116}"/>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38E8A3B-B367-4611-883D-C09D9E58BA69}"/>
              </a:ext>
            </a:extLst>
          </p:cNvPr>
          <p:cNvSpPr>
            <a:spLocks noGrp="1"/>
          </p:cNvSpPr>
          <p:nvPr>
            <p:ph type="dt" sz="half" idx="10"/>
          </p:nvPr>
        </p:nvSpPr>
        <p:spPr/>
        <p:txBody>
          <a:bodyPr/>
          <a:lstStyle/>
          <a:p>
            <a:fld id="{2259A870-D648-4931-A0CC-A75647BB9DA4}" type="datetime1">
              <a:rPr lang="en-US" smtClean="0"/>
              <a:t>4/30/2023</a:t>
            </a:fld>
            <a:endParaRPr lang="en-US"/>
          </a:p>
        </p:txBody>
      </p:sp>
      <p:sp>
        <p:nvSpPr>
          <p:cNvPr id="5" name="Footer Placeholder 4">
            <a:extLst>
              <a:ext uri="{FF2B5EF4-FFF2-40B4-BE49-F238E27FC236}">
                <a16:creationId xmlns:a16="http://schemas.microsoft.com/office/drawing/2014/main" id="{45C2C109-DA50-4DA6-AAA1-78043B21882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F42BFC7-6800-45B2-9168-B4E08D0B7485}"/>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31906832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B57425-D699-464B-A4FC-11D0FA827F3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4FBF7AB-E2F4-4D91-9CAF-E7ED50452E9C}"/>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21B6051-4662-49ED-A3B4-30B839738075}"/>
              </a:ext>
            </a:extLst>
          </p:cNvPr>
          <p:cNvSpPr>
            <a:spLocks noGrp="1"/>
          </p:cNvSpPr>
          <p:nvPr>
            <p:ph type="dt" sz="half" idx="10"/>
          </p:nvPr>
        </p:nvSpPr>
        <p:spPr/>
        <p:txBody>
          <a:bodyPr/>
          <a:lstStyle/>
          <a:p>
            <a:fld id="{4309A58B-D8B1-40B9-A4A6-CF7161E09F18}" type="datetime1">
              <a:rPr lang="en-US" smtClean="0"/>
              <a:t>4/30/2023</a:t>
            </a:fld>
            <a:endParaRPr lang="en-US"/>
          </a:p>
        </p:txBody>
      </p:sp>
      <p:sp>
        <p:nvSpPr>
          <p:cNvPr id="5" name="Footer Placeholder 4">
            <a:extLst>
              <a:ext uri="{FF2B5EF4-FFF2-40B4-BE49-F238E27FC236}">
                <a16:creationId xmlns:a16="http://schemas.microsoft.com/office/drawing/2014/main" id="{423C9AA5-B5BA-4FB3-94A9-5C05E3D2233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04B80D4-2F81-42F3-9CEC-6E907C7B6E8F}"/>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24035441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35F7EB-FEC9-4FAF-A724-CFD5D79F7E6A}"/>
              </a:ext>
            </a:extLst>
          </p:cNvPr>
          <p:cNvSpPr>
            <a:spLocks noGrp="1"/>
          </p:cNvSpPr>
          <p:nvPr>
            <p:ph type="title"/>
          </p:nvPr>
        </p:nvSpPr>
        <p:spPr>
          <a:xfrm>
            <a:off x="831850" y="1709738"/>
            <a:ext cx="10515600" cy="2852737"/>
          </a:xfrm>
        </p:spPr>
        <p:txBody>
          <a:bodyPr anchor="b">
            <a:normAutofit/>
          </a:bodyPr>
          <a:lstStyle>
            <a:lvl1pPr>
              <a:defRPr sz="2800"/>
            </a:lvl1pPr>
          </a:lstStyle>
          <a:p>
            <a:r>
              <a:rPr lang="en-US" dirty="0"/>
              <a:t>Click to edit Master title style</a:t>
            </a:r>
          </a:p>
        </p:txBody>
      </p:sp>
      <p:sp>
        <p:nvSpPr>
          <p:cNvPr id="3" name="Text Placeholder 2">
            <a:extLst>
              <a:ext uri="{FF2B5EF4-FFF2-40B4-BE49-F238E27FC236}">
                <a16:creationId xmlns:a16="http://schemas.microsoft.com/office/drawing/2014/main" id="{BED3B630-ABDE-4066-B28D-F6BEACFC703C}"/>
              </a:ext>
            </a:extLst>
          </p:cNvPr>
          <p:cNvSpPr>
            <a:spLocks noGrp="1"/>
          </p:cNvSpPr>
          <p:nvPr>
            <p:ph type="body" idx="1" hasCustomPrompt="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Edit Master text styles</a:t>
            </a:r>
          </a:p>
        </p:txBody>
      </p:sp>
      <p:sp>
        <p:nvSpPr>
          <p:cNvPr id="4" name="Date Placeholder 3">
            <a:extLst>
              <a:ext uri="{FF2B5EF4-FFF2-40B4-BE49-F238E27FC236}">
                <a16:creationId xmlns:a16="http://schemas.microsoft.com/office/drawing/2014/main" id="{44EF2899-8D56-421C-A692-820B42E3F9F0}"/>
              </a:ext>
            </a:extLst>
          </p:cNvPr>
          <p:cNvSpPr>
            <a:spLocks noGrp="1"/>
          </p:cNvSpPr>
          <p:nvPr>
            <p:ph type="dt" sz="half" idx="10"/>
          </p:nvPr>
        </p:nvSpPr>
        <p:spPr/>
        <p:txBody>
          <a:bodyPr/>
          <a:lstStyle/>
          <a:p>
            <a:fld id="{9F9FD129-E780-4C90-9464-E6D7F9D69DB6}" type="datetime1">
              <a:rPr lang="en-US" smtClean="0"/>
              <a:t>4/30/2023</a:t>
            </a:fld>
            <a:endParaRPr lang="en-US"/>
          </a:p>
        </p:txBody>
      </p:sp>
      <p:sp>
        <p:nvSpPr>
          <p:cNvPr id="5" name="Footer Placeholder 4">
            <a:extLst>
              <a:ext uri="{FF2B5EF4-FFF2-40B4-BE49-F238E27FC236}">
                <a16:creationId xmlns:a16="http://schemas.microsoft.com/office/drawing/2014/main" id="{F6A6BCC5-D627-452B-80AD-5F6CC1E00E0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B8A0019-079C-40FC-9B8D-790C36122FF2}"/>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7210190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5FBFD23-FA24-470A-855C-DB4390DA3892}"/>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EF2848D8-414E-45D4-801E-F299C9C5B368}"/>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6A82FA8-64D8-4935-B940-59BCACFB5D12}"/>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B72CB654-3F26-4DAB-926E-A6E828304CBE}"/>
              </a:ext>
            </a:extLst>
          </p:cNvPr>
          <p:cNvSpPr>
            <a:spLocks noGrp="1"/>
          </p:cNvSpPr>
          <p:nvPr>
            <p:ph type="dt" sz="half" idx="10"/>
          </p:nvPr>
        </p:nvSpPr>
        <p:spPr/>
        <p:txBody>
          <a:bodyPr/>
          <a:lstStyle/>
          <a:p>
            <a:fld id="{B488B15E-4DB4-44A4-8E46-F76138D5158A}" type="datetime1">
              <a:rPr lang="en-US" smtClean="0"/>
              <a:t>4/30/2023</a:t>
            </a:fld>
            <a:endParaRPr lang="en-US"/>
          </a:p>
        </p:txBody>
      </p:sp>
      <p:sp>
        <p:nvSpPr>
          <p:cNvPr id="6" name="Footer Placeholder 5">
            <a:extLst>
              <a:ext uri="{FF2B5EF4-FFF2-40B4-BE49-F238E27FC236}">
                <a16:creationId xmlns:a16="http://schemas.microsoft.com/office/drawing/2014/main" id="{D695B384-027D-4B0C-8C9A-80AA247EA21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D051B3D-BD57-4412-B137-E04905025223}"/>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8813013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C6D3879-547E-4A82-970E-F86FB66AD4F1}"/>
              </a:ext>
            </a:extLst>
          </p:cNvPr>
          <p:cNvSpPr>
            <a:spLocks noGrp="1"/>
          </p:cNvSpPr>
          <p:nvPr>
            <p:ph type="title"/>
          </p:nvPr>
        </p:nvSpPr>
        <p:spPr>
          <a:xfrm>
            <a:off x="839788" y="365125"/>
            <a:ext cx="10515600" cy="1325563"/>
          </a:xfrm>
        </p:spPr>
        <p:txBody>
          <a:bodyPr>
            <a:normAutofit/>
          </a:bodyPr>
          <a:lstStyle>
            <a:lvl1pPr>
              <a:defRPr sz="3200"/>
            </a:lvl1pPr>
          </a:lstStyle>
          <a:p>
            <a:r>
              <a:rPr lang="en-US" dirty="0"/>
              <a:t>Click to edit Master title style</a:t>
            </a:r>
          </a:p>
        </p:txBody>
      </p:sp>
      <p:sp>
        <p:nvSpPr>
          <p:cNvPr id="3" name="Text Placeholder 2">
            <a:extLst>
              <a:ext uri="{FF2B5EF4-FFF2-40B4-BE49-F238E27FC236}">
                <a16:creationId xmlns:a16="http://schemas.microsoft.com/office/drawing/2014/main" id="{03631EF7-5F43-424E-A349-9A643CBB1B7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1D9C4956-EE14-4100-AF27-DC03293FBF1A}"/>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B8974A40-58B9-4EF5-B53E-7D19CF8F662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2917A8DA-6CB1-432A-BA77-CA6F2219F709}"/>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AB021DF5-DD4D-427A-B82C-FF4B7462526D}"/>
              </a:ext>
            </a:extLst>
          </p:cNvPr>
          <p:cNvSpPr>
            <a:spLocks noGrp="1"/>
          </p:cNvSpPr>
          <p:nvPr>
            <p:ph type="dt" sz="half" idx="10"/>
          </p:nvPr>
        </p:nvSpPr>
        <p:spPr/>
        <p:txBody>
          <a:bodyPr/>
          <a:lstStyle/>
          <a:p>
            <a:fld id="{7D649FDB-A261-49AB-970B-6494A7B225FD}" type="datetime1">
              <a:rPr lang="en-US" smtClean="0"/>
              <a:t>4/30/2023</a:t>
            </a:fld>
            <a:endParaRPr lang="en-US"/>
          </a:p>
        </p:txBody>
      </p:sp>
      <p:sp>
        <p:nvSpPr>
          <p:cNvPr id="8" name="Footer Placeholder 7">
            <a:extLst>
              <a:ext uri="{FF2B5EF4-FFF2-40B4-BE49-F238E27FC236}">
                <a16:creationId xmlns:a16="http://schemas.microsoft.com/office/drawing/2014/main" id="{D35F2631-167E-4FCB-A025-FF769E49EB5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B87E4590-6396-4B8E-B7C5-A88A12E235F7}"/>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22580877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6BD5C1-9E79-4165-B964-CFF0D9472C17}"/>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2D51BDD7-8BC4-4686-824B-61B355BA1D3C}"/>
              </a:ext>
            </a:extLst>
          </p:cNvPr>
          <p:cNvSpPr>
            <a:spLocks noGrp="1"/>
          </p:cNvSpPr>
          <p:nvPr>
            <p:ph type="dt" sz="half" idx="10"/>
          </p:nvPr>
        </p:nvSpPr>
        <p:spPr/>
        <p:txBody>
          <a:bodyPr/>
          <a:lstStyle/>
          <a:p>
            <a:fld id="{FA0CD5AC-7EF9-43AE-BDA9-F37A79AC0C75}" type="datetime1">
              <a:rPr lang="en-US" smtClean="0"/>
              <a:t>4/30/2023</a:t>
            </a:fld>
            <a:endParaRPr lang="en-US"/>
          </a:p>
        </p:txBody>
      </p:sp>
      <p:sp>
        <p:nvSpPr>
          <p:cNvPr id="4" name="Footer Placeholder 3">
            <a:extLst>
              <a:ext uri="{FF2B5EF4-FFF2-40B4-BE49-F238E27FC236}">
                <a16:creationId xmlns:a16="http://schemas.microsoft.com/office/drawing/2014/main" id="{95E67AF3-185A-4C51-ABB5-B9722CEC7BBE}"/>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6A76AECA-87DC-4C8D-B2EF-A2D7411396FF}"/>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6360989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B743647-5847-46FF-8715-4920DF322D08}"/>
              </a:ext>
            </a:extLst>
          </p:cNvPr>
          <p:cNvSpPr>
            <a:spLocks noGrp="1"/>
          </p:cNvSpPr>
          <p:nvPr>
            <p:ph type="dt" sz="half" idx="10"/>
          </p:nvPr>
        </p:nvSpPr>
        <p:spPr/>
        <p:txBody>
          <a:bodyPr/>
          <a:lstStyle/>
          <a:p>
            <a:fld id="{CC3A26F0-1D22-401B-8060-43822E71A0F4}" type="datetime1">
              <a:rPr lang="en-US" smtClean="0"/>
              <a:t>4/30/2023</a:t>
            </a:fld>
            <a:endParaRPr lang="en-US"/>
          </a:p>
        </p:txBody>
      </p:sp>
      <p:sp>
        <p:nvSpPr>
          <p:cNvPr id="3" name="Footer Placeholder 2">
            <a:extLst>
              <a:ext uri="{FF2B5EF4-FFF2-40B4-BE49-F238E27FC236}">
                <a16:creationId xmlns:a16="http://schemas.microsoft.com/office/drawing/2014/main" id="{C27D108B-A07C-4F35-912C-1650CB847687}"/>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44869367-976B-4811-8AC2-5588C4798A1D}"/>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28144122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C49266-2E6D-49E4-B393-4D0F74ACCCA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C6B210F1-77A5-4D90-B84F-D99A7E2C5E1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B03AC2B9-01E9-48E1-9222-1606F871C2F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35758906-4D6E-419F-8E9D-BDB2A29AEEE5}"/>
              </a:ext>
            </a:extLst>
          </p:cNvPr>
          <p:cNvSpPr>
            <a:spLocks noGrp="1"/>
          </p:cNvSpPr>
          <p:nvPr>
            <p:ph type="dt" sz="half" idx="10"/>
          </p:nvPr>
        </p:nvSpPr>
        <p:spPr/>
        <p:txBody>
          <a:bodyPr/>
          <a:lstStyle/>
          <a:p>
            <a:fld id="{7434F424-AE16-4D65-B2D6-81EB0460C383}" type="datetime1">
              <a:rPr lang="en-US" smtClean="0"/>
              <a:t>4/30/2023</a:t>
            </a:fld>
            <a:endParaRPr lang="en-US"/>
          </a:p>
        </p:txBody>
      </p:sp>
      <p:sp>
        <p:nvSpPr>
          <p:cNvPr id="6" name="Footer Placeholder 5">
            <a:extLst>
              <a:ext uri="{FF2B5EF4-FFF2-40B4-BE49-F238E27FC236}">
                <a16:creationId xmlns:a16="http://schemas.microsoft.com/office/drawing/2014/main" id="{3AA18B63-BC3C-4E85-8B59-2BDE553D5B9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1A0EC12-05B8-4D80-8E9F-6FD2B166337D}"/>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10760023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10B79A-1987-4A17-B09F-9B4126D0236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F85724ED-7775-4CD4-9C4F-EDC73E4C87E3}"/>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91A79714-C0DF-47BE-897B-D39971C008A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38AA1F6-B225-4D0C-BB10-1F2F50F197F8}"/>
              </a:ext>
            </a:extLst>
          </p:cNvPr>
          <p:cNvSpPr>
            <a:spLocks noGrp="1"/>
          </p:cNvSpPr>
          <p:nvPr>
            <p:ph type="dt" sz="half" idx="10"/>
          </p:nvPr>
        </p:nvSpPr>
        <p:spPr/>
        <p:txBody>
          <a:bodyPr/>
          <a:lstStyle/>
          <a:p>
            <a:fld id="{930532C4-434A-4242-A5D5-5DB2E64DAA76}" type="datetime1">
              <a:rPr lang="en-US" smtClean="0"/>
              <a:t>4/30/2023</a:t>
            </a:fld>
            <a:endParaRPr lang="en-US"/>
          </a:p>
        </p:txBody>
      </p:sp>
      <p:sp>
        <p:nvSpPr>
          <p:cNvPr id="6" name="Footer Placeholder 5">
            <a:extLst>
              <a:ext uri="{FF2B5EF4-FFF2-40B4-BE49-F238E27FC236}">
                <a16:creationId xmlns:a16="http://schemas.microsoft.com/office/drawing/2014/main" id="{10DAFD83-33A2-4E80-8FBA-B870831708A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7F434BF-F840-42E8-BBB6-8943E66D6589}"/>
              </a:ext>
            </a:extLst>
          </p:cNvPr>
          <p:cNvSpPr>
            <a:spLocks noGrp="1"/>
          </p:cNvSpPr>
          <p:nvPr>
            <p:ph type="sldNum" sz="quarter" idx="12"/>
          </p:nvPr>
        </p:nvSpPr>
        <p:spPr/>
        <p:txBody>
          <a:bodyPr/>
          <a:lstStyle/>
          <a:p>
            <a:fld id="{37C7E6BD-9F4D-4CC1-82B4-1BBBEC44B5AC}" type="slidenum">
              <a:rPr lang="en-US" smtClean="0"/>
              <a:t>‹#›</a:t>
            </a:fld>
            <a:endParaRPr lang="en-US"/>
          </a:p>
        </p:txBody>
      </p:sp>
    </p:spTree>
    <p:extLst>
      <p:ext uri="{BB962C8B-B14F-4D97-AF65-F5344CB8AC3E}">
        <p14:creationId xmlns:p14="http://schemas.microsoft.com/office/powerpoint/2010/main" val="205971843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DD16ED4-6388-4E75-85F3-6A160ABAA09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2527A69C-19A5-4695-B5F2-810D39ED820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02F9B84-EB12-4B1A-B6FE-2AC212DBB1A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729F209-0C42-4BA0-95F8-88564DCADFB6}" type="datetime1">
              <a:rPr lang="en-US" smtClean="0"/>
              <a:t>4/30/2023</a:t>
            </a:fld>
            <a:endParaRPr lang="en-US"/>
          </a:p>
        </p:txBody>
      </p:sp>
      <p:sp>
        <p:nvSpPr>
          <p:cNvPr id="5" name="Footer Placeholder 4">
            <a:extLst>
              <a:ext uri="{FF2B5EF4-FFF2-40B4-BE49-F238E27FC236}">
                <a16:creationId xmlns:a16="http://schemas.microsoft.com/office/drawing/2014/main" id="{F17BBAF8-4841-4A91-A511-AAF8611A1BE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7E385DBF-E87F-42A0-9922-9A6C2B3FB72C}"/>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7C7E6BD-9F4D-4CC1-82B4-1BBBEC44B5AC}" type="slidenum">
              <a:rPr lang="en-US" smtClean="0"/>
              <a:t>‹#›</a:t>
            </a:fld>
            <a:endParaRPr lang="en-US"/>
          </a:p>
        </p:txBody>
      </p:sp>
    </p:spTree>
    <p:extLst>
      <p:ext uri="{BB962C8B-B14F-4D97-AF65-F5344CB8AC3E}">
        <p14:creationId xmlns:p14="http://schemas.microsoft.com/office/powerpoint/2010/main" val="18518215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32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8EE2E2-F03E-4F8C-ADB3-0C30D880B0C3}"/>
              </a:ext>
            </a:extLst>
          </p:cNvPr>
          <p:cNvSpPr>
            <a:spLocks noGrp="1"/>
          </p:cNvSpPr>
          <p:nvPr>
            <p:ph type="ctrTitle"/>
          </p:nvPr>
        </p:nvSpPr>
        <p:spPr>
          <a:xfrm>
            <a:off x="1369888" y="3125824"/>
            <a:ext cx="9144000" cy="2387600"/>
          </a:xfrm>
        </p:spPr>
        <p:txBody>
          <a:bodyPr>
            <a:noAutofit/>
          </a:bodyPr>
          <a:lstStyle/>
          <a:p>
            <a:r>
              <a:rPr lang="en-US" dirty="0"/>
              <a:t>Topic 27 </a:t>
            </a:r>
            <a:br>
              <a:rPr lang="en-US" dirty="0"/>
            </a:br>
            <a:br>
              <a:rPr lang="en-US" dirty="0"/>
            </a:br>
            <a:br>
              <a:rPr lang="en-US" dirty="0"/>
            </a:br>
            <a:r>
              <a:rPr lang="en-US" dirty="0"/>
              <a:t>Conceptual Review:</a:t>
            </a:r>
            <a:br>
              <a:rPr lang="en-US" dirty="0"/>
            </a:br>
            <a:r>
              <a:rPr lang="en-US" dirty="0"/>
              <a:t>Economics and the Decision Theory </a:t>
            </a:r>
            <a:br>
              <a:rPr lang="en-US" dirty="0"/>
            </a:br>
            <a:r>
              <a:rPr lang="en-US" dirty="0"/>
              <a:t>Approach to Legal Standards</a:t>
            </a:r>
            <a:br>
              <a:rPr lang="en-US" dirty="0"/>
            </a:br>
            <a:br>
              <a:rPr lang="en-US" dirty="0"/>
            </a:br>
            <a:r>
              <a:rPr lang="en-US" sz="2800" dirty="0"/>
              <a:t>Professor Steven Salop</a:t>
            </a:r>
            <a:br>
              <a:rPr lang="en-US" sz="2800" dirty="0"/>
            </a:br>
            <a:r>
              <a:rPr lang="en-US" sz="2800" dirty="0"/>
              <a:t>Antitrust Econ &amp; Law</a:t>
            </a:r>
            <a:br>
              <a:rPr lang="en-US" sz="2800" dirty="0"/>
            </a:br>
            <a:r>
              <a:rPr lang="en-US" sz="2800" dirty="0"/>
              <a:t>Fall 2021</a:t>
            </a:r>
            <a:br>
              <a:rPr lang="en-US" sz="3200" dirty="0">
                <a:latin typeface="Times New Roman" panose="02020603050405020304" pitchFamily="18" charset="0"/>
                <a:cs typeface="Times New Roman" panose="02020603050405020304" pitchFamily="18" charset="0"/>
              </a:rPr>
            </a:br>
            <a:endParaRPr lang="en-US" dirty="0"/>
          </a:p>
        </p:txBody>
      </p:sp>
      <p:sp>
        <p:nvSpPr>
          <p:cNvPr id="3" name="Subtitle 2">
            <a:extLst>
              <a:ext uri="{FF2B5EF4-FFF2-40B4-BE49-F238E27FC236}">
                <a16:creationId xmlns:a16="http://schemas.microsoft.com/office/drawing/2014/main" id="{9F855009-B7F7-46CE-B1C5-668B5C5F4E4C}"/>
              </a:ext>
            </a:extLst>
          </p:cNvPr>
          <p:cNvSpPr>
            <a:spLocks noGrp="1"/>
          </p:cNvSpPr>
          <p:nvPr>
            <p:ph type="subTitle" idx="1"/>
          </p:nvPr>
        </p:nvSpPr>
        <p:spPr/>
        <p:txBody>
          <a:bodyPr>
            <a:normAutofit/>
          </a:bodyPr>
          <a:lstStyle/>
          <a:p>
            <a:endParaRPr lang="en-US" sz="2000" dirty="0"/>
          </a:p>
          <a:p>
            <a:endParaRPr lang="en-US" sz="2000" dirty="0"/>
          </a:p>
          <a:p>
            <a:endParaRPr lang="en-US" sz="2000" dirty="0"/>
          </a:p>
        </p:txBody>
      </p:sp>
      <p:sp>
        <p:nvSpPr>
          <p:cNvPr id="4" name="Slide Number Placeholder 3">
            <a:extLst>
              <a:ext uri="{FF2B5EF4-FFF2-40B4-BE49-F238E27FC236}">
                <a16:creationId xmlns:a16="http://schemas.microsoft.com/office/drawing/2014/main" id="{6FAE4839-D534-4992-AADB-EADAE90740B7}"/>
              </a:ext>
            </a:extLst>
          </p:cNvPr>
          <p:cNvSpPr>
            <a:spLocks noGrp="1"/>
          </p:cNvSpPr>
          <p:nvPr>
            <p:ph type="sldNum" sz="quarter" idx="12"/>
          </p:nvPr>
        </p:nvSpPr>
        <p:spPr/>
        <p:txBody>
          <a:bodyPr/>
          <a:lstStyle/>
          <a:p>
            <a:fld id="{37C7E6BD-9F4D-4CC1-82B4-1BBBEC44B5AC}" type="slidenum">
              <a:rPr lang="en-US" sz="1100" smtClean="0"/>
              <a:t>1</a:t>
            </a:fld>
            <a:endParaRPr lang="en-US" sz="1100"/>
          </a:p>
        </p:txBody>
      </p:sp>
    </p:spTree>
    <p:extLst>
      <p:ext uri="{BB962C8B-B14F-4D97-AF65-F5344CB8AC3E}">
        <p14:creationId xmlns:p14="http://schemas.microsoft.com/office/powerpoint/2010/main" val="23806515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E7B7C5-E29D-4910-B50B-42B0B8E378AC}"/>
              </a:ext>
            </a:extLst>
          </p:cNvPr>
          <p:cNvSpPr>
            <a:spLocks noGrp="1"/>
          </p:cNvSpPr>
          <p:nvPr>
            <p:ph type="title"/>
          </p:nvPr>
        </p:nvSpPr>
        <p:spPr>
          <a:xfrm>
            <a:off x="403000" y="-99206"/>
            <a:ext cx="10515600" cy="1325563"/>
          </a:xfrm>
        </p:spPr>
        <p:txBody>
          <a:bodyPr>
            <a:normAutofit/>
          </a:bodyPr>
          <a:lstStyle/>
          <a:p>
            <a:r>
              <a:rPr lang="en-US" sz="3200" dirty="0"/>
              <a:t>Alternative Section 2 Standards</a:t>
            </a:r>
          </a:p>
        </p:txBody>
      </p:sp>
      <p:sp>
        <p:nvSpPr>
          <p:cNvPr id="3" name="Content Placeholder 2">
            <a:extLst>
              <a:ext uri="{FF2B5EF4-FFF2-40B4-BE49-F238E27FC236}">
                <a16:creationId xmlns:a16="http://schemas.microsoft.com/office/drawing/2014/main" id="{88E9D452-3AF5-4CB7-9DB8-395DF943D804}"/>
              </a:ext>
            </a:extLst>
          </p:cNvPr>
          <p:cNvSpPr>
            <a:spLocks noGrp="1"/>
          </p:cNvSpPr>
          <p:nvPr>
            <p:ph sz="half" idx="1"/>
          </p:nvPr>
        </p:nvSpPr>
        <p:spPr>
          <a:xfrm>
            <a:off x="197176" y="1183064"/>
            <a:ext cx="5181600" cy="5408236"/>
          </a:xfrm>
          <a:ln w="28575">
            <a:solidFill>
              <a:srgbClr val="C00000"/>
            </a:solidFill>
          </a:ln>
        </p:spPr>
        <p:txBody>
          <a:bodyPr>
            <a:normAutofit fontScale="25000" lnSpcReduction="20000"/>
          </a:bodyPr>
          <a:lstStyle/>
          <a:p>
            <a:r>
              <a:rPr lang="en-US" dirty="0">
                <a:latin typeface="Times New Roman" panose="02020603050405020304" pitchFamily="18" charset="0"/>
                <a:cs typeface="Times New Roman" panose="02020603050405020304" pitchFamily="18" charset="0"/>
              </a:rPr>
              <a:t> </a:t>
            </a:r>
          </a:p>
          <a:p>
            <a:pPr marL="457200" lvl="1" indent="0">
              <a:buNone/>
            </a:pPr>
            <a:r>
              <a:rPr lang="en-US" sz="6400" b="1" dirty="0">
                <a:latin typeface="Times New Roman" panose="02020603050405020304" pitchFamily="18" charset="0"/>
                <a:cs typeface="Times New Roman" panose="02020603050405020304" pitchFamily="18" charset="0"/>
              </a:rPr>
              <a:t>               </a:t>
            </a:r>
            <a:r>
              <a:rPr lang="en-US" sz="6400" b="1" u="sng" dirty="0">
                <a:latin typeface="Times New Roman" panose="02020603050405020304" pitchFamily="18" charset="0"/>
                <a:cs typeface="Times New Roman" panose="02020603050405020304" pitchFamily="18" charset="0"/>
              </a:rPr>
              <a:t>More Interventionist </a:t>
            </a:r>
          </a:p>
          <a:p>
            <a:pPr marL="457200" lvl="1" indent="0">
              <a:buNone/>
            </a:pPr>
            <a:endParaRPr lang="en-US" sz="6400" b="1" u="sng"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a:t>
            </a:r>
            <a:r>
              <a:rPr lang="en-US" sz="6400" dirty="0">
                <a:latin typeface="Times New Roman" panose="02020603050405020304" pitchFamily="18" charset="0"/>
                <a:cs typeface="Times New Roman" panose="02020603050405020304" pitchFamily="18" charset="0"/>
              </a:rPr>
              <a:t>(i.e., no anticompetitive conduct element)</a:t>
            </a:r>
          </a:p>
          <a:p>
            <a:pPr lvl="2"/>
            <a:r>
              <a:rPr lang="en-US" sz="5600" dirty="0">
                <a:latin typeface="Times New Roman" panose="02020603050405020304" pitchFamily="18" charset="0"/>
                <a:cs typeface="Times New Roman" panose="02020603050405020304" pitchFamily="18" charset="0"/>
              </a:rPr>
              <a:t>Per se illegal to achieve/maintain monopoly power </a:t>
            </a:r>
          </a:p>
          <a:p>
            <a:pPr lvl="2"/>
            <a:r>
              <a:rPr lang="en-US" sz="5600" dirty="0">
                <a:latin typeface="Times New Roman" panose="02020603050405020304" pitchFamily="18" charset="0"/>
                <a:cs typeface="Times New Roman" panose="02020603050405020304" pitchFamily="18" charset="0"/>
              </a:rPr>
              <a:t>Duty to cooperate with rivals</a:t>
            </a:r>
            <a:br>
              <a:rPr lang="en-US" sz="5600" dirty="0">
                <a:latin typeface="Times New Roman" panose="02020603050405020304" pitchFamily="18" charset="0"/>
                <a:cs typeface="Times New Roman" panose="02020603050405020304" pitchFamily="18" charset="0"/>
              </a:rPr>
            </a:br>
            <a:endParaRPr lang="en-US" sz="56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but with excuses </a:t>
            </a:r>
            <a:r>
              <a:rPr lang="en-US" sz="6400" i="1" dirty="0">
                <a:latin typeface="Times New Roman" panose="02020603050405020304" pitchFamily="18" charset="0"/>
                <a:cs typeface="Times New Roman" panose="02020603050405020304" pitchFamily="18" charset="0"/>
              </a:rPr>
              <a:t>[burden of proof TBD]</a:t>
            </a:r>
            <a:endParaRPr lang="en-US" sz="6400" dirty="0">
              <a:latin typeface="Times New Roman" panose="02020603050405020304" pitchFamily="18" charset="0"/>
              <a:cs typeface="Times New Roman" panose="02020603050405020304" pitchFamily="18" charset="0"/>
            </a:endParaRPr>
          </a:p>
          <a:p>
            <a:pPr lvl="2"/>
            <a:r>
              <a:rPr lang="en-US" sz="5600" dirty="0" err="1">
                <a:latin typeface="Times New Roman" panose="02020603050405020304" pitchFamily="18" charset="0"/>
                <a:cs typeface="Times New Roman" panose="02020603050405020304" pitchFamily="18" charset="0"/>
              </a:rPr>
              <a:t>SSFI</a:t>
            </a:r>
            <a:r>
              <a:rPr lang="en-US" sz="5600" dirty="0">
                <a:latin typeface="Times New Roman" panose="02020603050405020304" pitchFamily="18" charset="0"/>
                <a:cs typeface="Times New Roman" panose="02020603050405020304" pitchFamily="18" charset="0"/>
              </a:rPr>
              <a:t> (business acumen; better product; lower costs)</a:t>
            </a:r>
          </a:p>
          <a:p>
            <a:pPr lvl="2"/>
            <a:r>
              <a:rPr lang="en-US" sz="5600" dirty="0">
                <a:latin typeface="Times New Roman" panose="02020603050405020304" pitchFamily="18" charset="0"/>
                <a:cs typeface="Times New Roman" panose="02020603050405020304" pitchFamily="18" charset="0"/>
              </a:rPr>
              <a:t>Natural monopoly</a:t>
            </a:r>
          </a:p>
          <a:p>
            <a:pPr lvl="2"/>
            <a:r>
              <a:rPr lang="en-US" sz="5600" dirty="0">
                <a:latin typeface="Times New Roman" panose="02020603050405020304" pitchFamily="18" charset="0"/>
                <a:cs typeface="Times New Roman" panose="02020603050405020304" pitchFamily="18" charset="0"/>
              </a:rPr>
              <a:t>Historical accident</a:t>
            </a:r>
          </a:p>
          <a:p>
            <a:pPr lvl="2"/>
            <a:r>
              <a:rPr lang="en-US" sz="5600" dirty="0">
                <a:latin typeface="Times New Roman" panose="02020603050405020304" pitchFamily="18" charset="0"/>
                <a:cs typeface="Times New Roman" panose="02020603050405020304" pitchFamily="18" charset="0"/>
              </a:rPr>
              <a:t>Burden on defendant to show excuses (analogous to “quick-look” standard</a:t>
            </a:r>
          </a:p>
          <a:p>
            <a:pPr lvl="2"/>
            <a:r>
              <a:rPr lang="en-US" sz="5600" i="1" dirty="0">
                <a:latin typeface="Times New Roman" panose="02020603050405020304" pitchFamily="18" charset="0"/>
                <a:cs typeface="Times New Roman" panose="02020603050405020304" pitchFamily="18" charset="0"/>
              </a:rPr>
              <a:t>Grinnell </a:t>
            </a:r>
            <a:r>
              <a:rPr lang="en-US" sz="5600" dirty="0">
                <a:latin typeface="Times New Roman" panose="02020603050405020304" pitchFamily="18" charset="0"/>
                <a:cs typeface="Times New Roman" panose="02020603050405020304" pitchFamily="18" charset="0"/>
              </a:rPr>
              <a:t>may place burden on plaintiff</a:t>
            </a:r>
          </a:p>
          <a:p>
            <a:pPr lvl="2"/>
            <a:endParaRPr lang="en-US" sz="72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Consumer welfare harm</a:t>
            </a:r>
            <a:endParaRPr lang="en-US" sz="6400" dirty="0">
              <a:latin typeface="Times New Roman" panose="02020603050405020304" pitchFamily="18" charset="0"/>
              <a:cs typeface="Times New Roman" panose="02020603050405020304" pitchFamily="18" charset="0"/>
            </a:endParaRPr>
          </a:p>
          <a:p>
            <a:pPr lvl="2"/>
            <a:r>
              <a:rPr lang="en-US" sz="5600" dirty="0">
                <a:latin typeface="Times New Roman" panose="02020603050405020304" pitchFamily="18" charset="0"/>
                <a:cs typeface="Times New Roman" panose="02020603050405020304" pitchFamily="18" charset="0"/>
              </a:rPr>
              <a:t> </a:t>
            </a:r>
            <a:r>
              <a:rPr lang="en-US" sz="5600" b="1" dirty="0">
                <a:latin typeface="Times New Roman" panose="02020603050405020304" pitchFamily="18" charset="0"/>
                <a:cs typeface="Times New Roman" panose="02020603050405020304" pitchFamily="18" charset="0"/>
              </a:rPr>
              <a:t>Net consumer harm under basic Rule of Reason </a:t>
            </a:r>
          </a:p>
          <a:p>
            <a:pPr lvl="2"/>
            <a:r>
              <a:rPr lang="en-US" sz="5600" b="1" dirty="0">
                <a:latin typeface="Times New Roman" panose="02020603050405020304" pitchFamily="18" charset="0"/>
                <a:cs typeface="Times New Roman" panose="02020603050405020304" pitchFamily="18" charset="0"/>
              </a:rPr>
              <a:t> “Section 2 unreasonableness” standard </a:t>
            </a:r>
          </a:p>
          <a:p>
            <a:pPr lvl="3"/>
            <a:r>
              <a:rPr lang="en-US" sz="5600" dirty="0">
                <a:latin typeface="Times New Roman" panose="02020603050405020304" pitchFamily="18" charset="0"/>
                <a:cs typeface="Times New Roman" panose="02020603050405020304" pitchFamily="18" charset="0"/>
              </a:rPr>
              <a:t>“Unreasonably exclusionary” conduct</a:t>
            </a:r>
          </a:p>
          <a:p>
            <a:pPr lvl="3"/>
            <a:r>
              <a:rPr lang="en-US" sz="5600" dirty="0">
                <a:latin typeface="Times New Roman" panose="02020603050405020304" pitchFamily="18" charset="0"/>
                <a:cs typeface="Times New Roman" panose="02020603050405020304" pitchFamily="18" charset="0"/>
              </a:rPr>
              <a:t>“Unduly coercive” conduct</a:t>
            </a:r>
          </a:p>
          <a:p>
            <a:pPr lvl="3"/>
            <a:r>
              <a:rPr lang="en-US" sz="5600" dirty="0">
                <a:latin typeface="Times New Roman" panose="02020603050405020304" pitchFamily="18" charset="0"/>
                <a:cs typeface="Times New Roman" panose="02020603050405020304" pitchFamily="18" charset="0"/>
              </a:rPr>
              <a:t>“Unnecessarily restrictive” conduct</a:t>
            </a:r>
          </a:p>
          <a:p>
            <a:pPr lvl="3"/>
            <a:r>
              <a:rPr lang="en-US" sz="5600" dirty="0">
                <a:latin typeface="Times New Roman" panose="02020603050405020304" pitchFamily="18" charset="0"/>
                <a:cs typeface="Times New Roman" panose="02020603050405020304" pitchFamily="18" charset="0"/>
              </a:rPr>
              <a:t>"primary purpose and effect" </a:t>
            </a:r>
          </a:p>
          <a:p>
            <a:pPr lvl="1"/>
            <a:r>
              <a:rPr lang="en-US" sz="6000" b="1" dirty="0">
                <a:latin typeface="Times New Roman" panose="02020603050405020304" pitchFamily="18" charset="0"/>
                <a:cs typeface="Times New Roman" panose="02020603050405020304" pitchFamily="18" charset="0"/>
              </a:rPr>
              <a:t>“Disproportionate” harm variant (Hovenkamp): </a:t>
            </a:r>
            <a:br>
              <a:rPr lang="en-US" sz="6000" b="1" dirty="0">
                <a:latin typeface="Times New Roman" panose="02020603050405020304" pitchFamily="18" charset="0"/>
                <a:cs typeface="Times New Roman" panose="02020603050405020304" pitchFamily="18" charset="0"/>
              </a:rPr>
            </a:br>
            <a:r>
              <a:rPr lang="en-US" sz="6000" dirty="0">
                <a:latin typeface="Times New Roman" panose="02020603050405020304" pitchFamily="18" charset="0"/>
                <a:cs typeface="Times New Roman" panose="02020603050405020304" pitchFamily="18" charset="0"/>
              </a:rPr>
              <a:t>a slightly more permissive variant, whereby consumer harm must “significantly” exceed benefits (i.e., near-ties awarded to the defendant) (small “thumb on the scale”)</a:t>
            </a:r>
            <a:br>
              <a:rPr lang="en-US" sz="6000" dirty="0">
                <a:latin typeface="Times New Roman" panose="02020603050405020304" pitchFamily="18" charset="0"/>
                <a:cs typeface="Times New Roman" panose="02020603050405020304" pitchFamily="18" charset="0"/>
              </a:rPr>
            </a:br>
            <a:endParaRPr lang="en-US" sz="6000" dirty="0">
              <a:latin typeface="Times New Roman" panose="02020603050405020304" pitchFamily="18" charset="0"/>
              <a:cs typeface="Times New Roman" panose="02020603050405020304" pitchFamily="18" charset="0"/>
            </a:endParaRPr>
          </a:p>
        </p:txBody>
      </p:sp>
      <p:sp>
        <p:nvSpPr>
          <p:cNvPr id="4" name="Content Placeholder 3">
            <a:extLst>
              <a:ext uri="{FF2B5EF4-FFF2-40B4-BE49-F238E27FC236}">
                <a16:creationId xmlns:a16="http://schemas.microsoft.com/office/drawing/2014/main" id="{0AB5812E-90F1-461F-AF97-FCF6C4E99F19}"/>
              </a:ext>
            </a:extLst>
          </p:cNvPr>
          <p:cNvSpPr>
            <a:spLocks noGrp="1"/>
          </p:cNvSpPr>
          <p:nvPr>
            <p:ph sz="half" idx="2"/>
          </p:nvPr>
        </p:nvSpPr>
        <p:spPr>
          <a:xfrm>
            <a:off x="5605020" y="1183064"/>
            <a:ext cx="6389804" cy="4897221"/>
          </a:xfrm>
          <a:ln w="28575">
            <a:solidFill>
              <a:srgbClr val="00B050"/>
            </a:solidFill>
          </a:ln>
        </p:spPr>
        <p:txBody>
          <a:bodyPr>
            <a:noAutofit/>
          </a:bodyPr>
          <a:lstStyle/>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p>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r>
              <a:rPr lang="en-US" sz="1600" b="1" u="sng" dirty="0">
                <a:latin typeface="Times New Roman" panose="02020603050405020304" pitchFamily="18" charset="0"/>
                <a:cs typeface="Times New Roman" panose="02020603050405020304" pitchFamily="18" charset="0"/>
              </a:rPr>
              <a:t>Less Interventionist</a:t>
            </a:r>
            <a:br>
              <a:rPr lang="en-US" sz="1600" b="1" u="sng" dirty="0">
                <a:latin typeface="Times New Roman" panose="02020603050405020304" pitchFamily="18" charset="0"/>
                <a:cs typeface="Times New Roman" panose="02020603050405020304" pitchFamily="18" charset="0"/>
              </a:rPr>
            </a:br>
            <a:br>
              <a:rPr lang="en-US" sz="1600" b="1" u="sng" dirty="0">
                <a:latin typeface="Times New Roman" panose="02020603050405020304" pitchFamily="18" charset="0"/>
                <a:cs typeface="Times New Roman" panose="02020603050405020304" pitchFamily="18" charset="0"/>
              </a:rPr>
            </a:br>
            <a:endParaRPr lang="en-US" sz="1600" b="1" dirty="0">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Profit-Sacrifice </a:t>
            </a:r>
            <a:r>
              <a:rPr lang="en-US" sz="1600" b="1" i="1" dirty="0">
                <a:latin typeface="Times New Roman" panose="02020603050405020304" pitchFamily="18" charset="0"/>
                <a:cs typeface="Times New Roman" panose="02020603050405020304" pitchFamily="18" charset="0"/>
              </a:rPr>
              <a:t>(</a:t>
            </a:r>
            <a:r>
              <a:rPr lang="en-US" sz="1600" i="1" dirty="0">
                <a:latin typeface="Times New Roman" panose="02020603050405020304" pitchFamily="18" charset="0"/>
                <a:cs typeface="Times New Roman" panose="02020603050405020304" pitchFamily="18" charset="0"/>
              </a:rPr>
              <a:t>sometimes called “predation” standard)</a:t>
            </a:r>
            <a:r>
              <a:rPr lang="en-US" sz="1600" dirty="0">
                <a:latin typeface="Times New Roman" panose="02020603050405020304" pitchFamily="18" charset="0"/>
                <a:cs typeface="Times New Roman" panose="02020603050405020304" pitchFamily="18" charset="0"/>
              </a:rPr>
              <a:t>*</a:t>
            </a:r>
          </a:p>
          <a:p>
            <a:pPr lvl="2"/>
            <a:r>
              <a:rPr lang="en-US" sz="1600" dirty="0">
                <a:latin typeface="Times New Roman" panose="02020603050405020304" pitchFamily="18" charset="0"/>
                <a:cs typeface="Times New Roman" panose="02020603050405020304" pitchFamily="18" charset="0"/>
              </a:rPr>
              <a:t>Conduct “unprofitable ‘but-for’ impact on monopoly power” </a:t>
            </a:r>
          </a:p>
          <a:p>
            <a:pPr lvl="2"/>
            <a:r>
              <a:rPr lang="en-US" sz="1600" dirty="0">
                <a:latin typeface="Times New Roman" panose="02020603050405020304" pitchFamily="18" charset="0"/>
                <a:cs typeface="Times New Roman" panose="02020603050405020304" pitchFamily="18" charset="0"/>
              </a:rPr>
              <a:t>Conduct would make </a:t>
            </a:r>
            <a:r>
              <a:rPr lang="en-US" sz="1600" b="1" dirty="0">
                <a:latin typeface="Times New Roman" panose="02020603050405020304" pitchFamily="18" charset="0"/>
                <a:cs typeface="Times New Roman" panose="02020603050405020304" pitchFamily="18" charset="0"/>
              </a:rPr>
              <a:t>“no economic sense” </a:t>
            </a:r>
            <a:r>
              <a:rPr lang="en-US" sz="1600" dirty="0">
                <a:latin typeface="Times New Roman" panose="02020603050405020304" pitchFamily="18" charset="0"/>
                <a:cs typeface="Times New Roman" panose="02020603050405020304" pitchFamily="18" charset="0"/>
              </a:rPr>
              <a:t>absent impact on monopoly power</a:t>
            </a:r>
          </a:p>
          <a:p>
            <a:pPr lvl="2"/>
            <a:r>
              <a:rPr lang="en-US" sz="1600" dirty="0">
                <a:latin typeface="Times New Roman" panose="02020603050405020304" pitchFamily="18" charset="0"/>
                <a:cs typeface="Times New Roman" panose="02020603050405020304" pitchFamily="18" charset="0"/>
              </a:rPr>
              <a:t>Standard </a:t>
            </a:r>
            <a:r>
              <a:rPr lang="en-US" sz="1600" i="1" dirty="0">
                <a:latin typeface="Times New Roman" panose="02020603050405020304" pitchFamily="18" charset="0"/>
                <a:cs typeface="Times New Roman" panose="02020603050405020304" pitchFamily="18" charset="0"/>
              </a:rPr>
              <a:t>also</a:t>
            </a:r>
            <a:r>
              <a:rPr lang="en-US" sz="1600" dirty="0">
                <a:latin typeface="Times New Roman" panose="02020603050405020304" pitchFamily="18" charset="0"/>
                <a:cs typeface="Times New Roman" panose="02020603050405020304" pitchFamily="18" charset="0"/>
              </a:rPr>
              <a:t> probably would require proof of consumer harm </a:t>
            </a:r>
          </a:p>
          <a:p>
            <a:pPr lvl="2"/>
            <a:r>
              <a:rPr lang="en-US" sz="1600" i="1" dirty="0">
                <a:latin typeface="Times New Roman" panose="02020603050405020304" pitchFamily="18" charset="0"/>
                <a:cs typeface="Times New Roman" panose="02020603050405020304" pitchFamily="18" charset="0"/>
              </a:rPr>
              <a:t>Some commentators would add that plaintiff must show that it was equally efficient (as an additional thumb)</a:t>
            </a: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Sole purpose to exclude </a:t>
            </a:r>
            <a:r>
              <a:rPr lang="en-US" sz="1600" dirty="0">
                <a:latin typeface="Times New Roman" panose="02020603050405020304" pitchFamily="18" charset="0"/>
                <a:cs typeface="Times New Roman" panose="02020603050405020304" pitchFamily="18" charset="0"/>
              </a:rPr>
              <a:t>*</a:t>
            </a:r>
          </a:p>
          <a:p>
            <a:pPr lvl="2"/>
            <a:r>
              <a:rPr lang="en-US" sz="1600" dirty="0">
                <a:latin typeface="Times New Roman" panose="02020603050405020304" pitchFamily="18" charset="0"/>
                <a:cs typeface="Times New Roman" panose="02020603050405020304" pitchFamily="18" charset="0"/>
              </a:rPr>
              <a:t>“No legitimate business reasons” for conduct</a:t>
            </a:r>
          </a:p>
          <a:p>
            <a:pPr lvl="2"/>
            <a:r>
              <a:rPr lang="en-US" sz="1600" dirty="0">
                <a:latin typeface="Times New Roman" panose="02020603050405020304" pitchFamily="18" charset="0"/>
                <a:cs typeface="Times New Roman" panose="02020603050405020304" pitchFamily="18" charset="0"/>
              </a:rPr>
              <a:t>“maneuvers not honestly industrial” </a:t>
            </a:r>
          </a:p>
          <a:p>
            <a:pPr lvl="2"/>
            <a:r>
              <a:rPr lang="en-US" sz="1600" dirty="0">
                <a:latin typeface="Times New Roman" panose="02020603050405020304" pitchFamily="18" charset="0"/>
                <a:cs typeface="Times New Roman" panose="02020603050405020304" pitchFamily="18" charset="0"/>
              </a:rPr>
              <a:t>Also requires proof that conduct caused harm to consumers, but that harm might be “inferred” from harm to competitors </a:t>
            </a: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Per se legality </a:t>
            </a:r>
            <a:r>
              <a:rPr lang="en-US" sz="1600" dirty="0">
                <a:latin typeface="Times New Roman" panose="02020603050405020304" pitchFamily="18" charset="0"/>
                <a:cs typeface="Times New Roman" panose="02020603050405020304" pitchFamily="18" charset="0"/>
              </a:rPr>
              <a:t>[Eliminate Section 2]</a:t>
            </a:r>
            <a:endParaRPr lang="en-US" sz="1400" dirty="0"/>
          </a:p>
        </p:txBody>
      </p:sp>
      <p:sp>
        <p:nvSpPr>
          <p:cNvPr id="6" name="TextBox 5">
            <a:extLst>
              <a:ext uri="{FF2B5EF4-FFF2-40B4-BE49-F238E27FC236}">
                <a16:creationId xmlns:a16="http://schemas.microsoft.com/office/drawing/2014/main" id="{2E9ACDC2-00C7-450B-8CCF-5DCF24ACC9EE}"/>
              </a:ext>
            </a:extLst>
          </p:cNvPr>
          <p:cNvSpPr txBox="1"/>
          <p:nvPr/>
        </p:nvSpPr>
        <p:spPr>
          <a:xfrm>
            <a:off x="5526854" y="6304002"/>
            <a:ext cx="6863895" cy="553998"/>
          </a:xfrm>
          <a:prstGeom prst="rect">
            <a:avLst/>
          </a:prstGeom>
          <a:noFill/>
        </p:spPr>
        <p:txBody>
          <a:bodyPr wrap="square" rtlCol="0">
            <a:spAutoFit/>
          </a:bodyPr>
          <a:lstStyle/>
          <a:p>
            <a:pPr lvl="1"/>
            <a:r>
              <a:rPr lang="en-US" sz="1600" dirty="0">
                <a:latin typeface="Times New Roman" panose="02020603050405020304" pitchFamily="18" charset="0"/>
                <a:cs typeface="Times New Roman" panose="02020603050405020304" pitchFamily="18" charset="0"/>
              </a:rPr>
              <a:t>* </a:t>
            </a:r>
            <a:r>
              <a:rPr lang="en-US" sz="1600" i="1" dirty="0">
                <a:latin typeface="Times New Roman" panose="02020603050405020304" pitchFamily="18" charset="0"/>
                <a:cs typeface="Times New Roman" panose="02020603050405020304" pitchFamily="18" charset="0"/>
              </a:rPr>
              <a:t>E</a:t>
            </a:r>
            <a:r>
              <a:rPr lang="en-US" sz="1400" i="1" dirty="0">
                <a:latin typeface="Times New Roman" panose="02020603050405020304" pitchFamily="18" charset="0"/>
                <a:cs typeface="Times New Roman" panose="02020603050405020304" pitchFamily="18" charset="0"/>
              </a:rPr>
              <a:t>ssentially anticompetitive purpose (“intent”) standards re “willful” conduct;  Sometimes interpreted as “prudential safe harbors” to avoid over-deterrence.</a:t>
            </a:r>
            <a:r>
              <a:rPr lang="en-US" sz="1400" dirty="0">
                <a:latin typeface="Times New Roman" panose="02020603050405020304" pitchFamily="18" charset="0"/>
                <a:cs typeface="Times New Roman" panose="02020603050405020304" pitchFamily="18" charset="0"/>
              </a:rPr>
              <a:t> </a:t>
            </a:r>
          </a:p>
        </p:txBody>
      </p:sp>
      <p:sp>
        <p:nvSpPr>
          <p:cNvPr id="9" name="TextBox 8">
            <a:extLst>
              <a:ext uri="{FF2B5EF4-FFF2-40B4-BE49-F238E27FC236}">
                <a16:creationId xmlns:a16="http://schemas.microsoft.com/office/drawing/2014/main" id="{B93CE0FF-AC19-47E3-B301-9F9E600829AF}"/>
              </a:ext>
            </a:extLst>
          </p:cNvPr>
          <p:cNvSpPr txBox="1"/>
          <p:nvPr/>
        </p:nvSpPr>
        <p:spPr>
          <a:xfrm>
            <a:off x="7907780" y="227670"/>
            <a:ext cx="3779520" cy="830997"/>
          </a:xfrm>
          <a:prstGeom prst="rect">
            <a:avLst/>
          </a:prstGeom>
          <a:solidFill>
            <a:srgbClr val="FFFF00"/>
          </a:solidFill>
          <a:ln w="38100">
            <a:solidFill>
              <a:schemeClr val="tx1"/>
            </a:solidFill>
          </a:ln>
        </p:spPr>
        <p:txBody>
          <a:bodyPr wrap="square" rtlCol="0">
            <a:spAutoFit/>
          </a:bodyPr>
          <a:lstStyle/>
          <a:p>
            <a:r>
              <a:rPr lang="en-US" sz="1600" b="1" dirty="0">
                <a:solidFill>
                  <a:srgbClr val="0070C0"/>
                </a:solidFill>
              </a:rPr>
              <a:t>Profit-Sacrifice &amp; Sole Purpose Tests commonly are required in addition to consumer welfare harm, not instead of.  </a:t>
            </a:r>
          </a:p>
        </p:txBody>
      </p:sp>
    </p:spTree>
    <p:extLst>
      <p:ext uri="{BB962C8B-B14F-4D97-AF65-F5344CB8AC3E}">
        <p14:creationId xmlns:p14="http://schemas.microsoft.com/office/powerpoint/2010/main" val="38506674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E3DA5F-B063-4459-8F91-83369DEB8E3C}"/>
              </a:ext>
            </a:extLst>
          </p:cNvPr>
          <p:cNvSpPr>
            <a:spLocks noGrp="1"/>
          </p:cNvSpPr>
          <p:nvPr>
            <p:ph type="ctrTitle"/>
          </p:nvPr>
        </p:nvSpPr>
        <p:spPr/>
        <p:txBody>
          <a:bodyPr/>
          <a:lstStyle/>
          <a:p>
            <a:r>
              <a:rPr lang="en-US" dirty="0"/>
              <a:t> </a:t>
            </a:r>
          </a:p>
        </p:txBody>
      </p:sp>
      <p:sp>
        <p:nvSpPr>
          <p:cNvPr id="3" name="Subtitle 2">
            <a:extLst>
              <a:ext uri="{FF2B5EF4-FFF2-40B4-BE49-F238E27FC236}">
                <a16:creationId xmlns:a16="http://schemas.microsoft.com/office/drawing/2014/main" id="{52AC9946-6E1E-4C47-AECE-B11B9F7E8825}"/>
              </a:ext>
            </a:extLst>
          </p:cNvPr>
          <p:cNvSpPr>
            <a:spLocks noGrp="1"/>
          </p:cNvSpPr>
          <p:nvPr>
            <p:ph type="subTitle" idx="1"/>
          </p:nvPr>
        </p:nvSpPr>
        <p:spPr/>
        <p:txBody>
          <a:bodyPr/>
          <a:lstStyle/>
          <a:p>
            <a:r>
              <a:rPr lang="en-US" sz="3200" dirty="0"/>
              <a:t>Using Economics: </a:t>
            </a:r>
            <a:br>
              <a:rPr lang="en-US" sz="3200" dirty="0"/>
            </a:br>
            <a:r>
              <a:rPr lang="en-US" sz="3200" dirty="0"/>
              <a:t>Conceptual Review</a:t>
            </a:r>
            <a:endParaRPr lang="en-US" dirty="0"/>
          </a:p>
        </p:txBody>
      </p:sp>
      <p:sp>
        <p:nvSpPr>
          <p:cNvPr id="4" name="Slide Number Placeholder 3">
            <a:extLst>
              <a:ext uri="{FF2B5EF4-FFF2-40B4-BE49-F238E27FC236}">
                <a16:creationId xmlns:a16="http://schemas.microsoft.com/office/drawing/2014/main" id="{5D3D7CB9-34A1-4063-9829-9AB73AFE01BD}"/>
              </a:ext>
            </a:extLst>
          </p:cNvPr>
          <p:cNvSpPr>
            <a:spLocks noGrp="1"/>
          </p:cNvSpPr>
          <p:nvPr>
            <p:ph type="sldNum" sz="quarter" idx="12"/>
          </p:nvPr>
        </p:nvSpPr>
        <p:spPr/>
        <p:txBody>
          <a:bodyPr/>
          <a:lstStyle/>
          <a:p>
            <a:fld id="{37C7E6BD-9F4D-4CC1-82B4-1BBBEC44B5AC}" type="slidenum">
              <a:rPr lang="en-US" smtClean="0"/>
              <a:t>11</a:t>
            </a:fld>
            <a:endParaRPr lang="en-US"/>
          </a:p>
        </p:txBody>
      </p:sp>
    </p:spTree>
    <p:extLst>
      <p:ext uri="{BB962C8B-B14F-4D97-AF65-F5344CB8AC3E}">
        <p14:creationId xmlns:p14="http://schemas.microsoft.com/office/powerpoint/2010/main" val="37603957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D4A6730E-3BDB-4FD5-8A58-EB178D099AF1}"/>
              </a:ext>
            </a:extLst>
          </p:cNvPr>
          <p:cNvSpPr txBox="1"/>
          <p:nvPr/>
        </p:nvSpPr>
        <p:spPr>
          <a:xfrm>
            <a:off x="5075208" y="431701"/>
            <a:ext cx="1197764" cy="369332"/>
          </a:xfrm>
          <a:prstGeom prst="rect">
            <a:avLst/>
          </a:prstGeom>
          <a:noFill/>
        </p:spPr>
        <p:txBody>
          <a:bodyPr wrap="none" rtlCol="0">
            <a:spAutoFit/>
          </a:bodyPr>
          <a:lstStyle/>
          <a:p>
            <a:r>
              <a:rPr lang="en-US" b="1" u="sng" dirty="0">
                <a:solidFill>
                  <a:srgbClr val="0070C0"/>
                </a:solidFill>
              </a:rPr>
              <a:t>Restraints</a:t>
            </a:r>
          </a:p>
        </p:txBody>
      </p:sp>
      <p:sp>
        <p:nvSpPr>
          <p:cNvPr id="3" name="TextBox 2">
            <a:extLst>
              <a:ext uri="{FF2B5EF4-FFF2-40B4-BE49-F238E27FC236}">
                <a16:creationId xmlns:a16="http://schemas.microsoft.com/office/drawing/2014/main" id="{D251AAE4-1C81-4E5F-B663-CE766A950507}"/>
              </a:ext>
            </a:extLst>
          </p:cNvPr>
          <p:cNvSpPr txBox="1"/>
          <p:nvPr/>
        </p:nvSpPr>
        <p:spPr>
          <a:xfrm>
            <a:off x="514650" y="867245"/>
            <a:ext cx="3027902" cy="1477328"/>
          </a:xfrm>
          <a:prstGeom prst="rect">
            <a:avLst/>
          </a:prstGeom>
          <a:noFill/>
        </p:spPr>
        <p:txBody>
          <a:bodyPr wrap="square" rtlCol="0">
            <a:spAutoFit/>
          </a:bodyPr>
          <a:lstStyle/>
          <a:p>
            <a:r>
              <a:rPr lang="en-US" b="1" u="sng" dirty="0" err="1">
                <a:solidFill>
                  <a:srgbClr val="00B050"/>
                </a:solidFill>
              </a:rPr>
              <a:t>Compet</a:t>
            </a:r>
            <a:r>
              <a:rPr lang="en-US" b="1" u="sng" dirty="0">
                <a:solidFill>
                  <a:srgbClr val="00B050"/>
                </a:solidFill>
              </a:rPr>
              <a:t> Benefits (good guy)</a:t>
            </a:r>
            <a:br>
              <a:rPr lang="en-US" b="1" u="sng" dirty="0">
                <a:solidFill>
                  <a:srgbClr val="00B050"/>
                </a:solidFill>
              </a:rPr>
            </a:br>
            <a:r>
              <a:rPr lang="en-US" b="1" dirty="0">
                <a:solidFill>
                  <a:srgbClr val="00B050"/>
                </a:solidFill>
              </a:rPr>
              <a:t>Downward pricing pressure</a:t>
            </a:r>
          </a:p>
          <a:p>
            <a:endParaRPr lang="en-US" dirty="0"/>
          </a:p>
          <a:p>
            <a:endParaRPr lang="en-US" dirty="0"/>
          </a:p>
          <a:p>
            <a:endParaRPr lang="en-US" dirty="0"/>
          </a:p>
        </p:txBody>
      </p:sp>
      <p:sp>
        <p:nvSpPr>
          <p:cNvPr id="4" name="TextBox 3">
            <a:extLst>
              <a:ext uri="{FF2B5EF4-FFF2-40B4-BE49-F238E27FC236}">
                <a16:creationId xmlns:a16="http://schemas.microsoft.com/office/drawing/2014/main" id="{5F32FE88-A1BB-47AB-9B3B-F32ED561FDEA}"/>
              </a:ext>
            </a:extLst>
          </p:cNvPr>
          <p:cNvSpPr txBox="1"/>
          <p:nvPr/>
        </p:nvSpPr>
        <p:spPr>
          <a:xfrm>
            <a:off x="8066872" y="842904"/>
            <a:ext cx="2704587" cy="646331"/>
          </a:xfrm>
          <a:prstGeom prst="rect">
            <a:avLst/>
          </a:prstGeom>
          <a:noFill/>
        </p:spPr>
        <p:txBody>
          <a:bodyPr wrap="none" rtlCol="0">
            <a:spAutoFit/>
          </a:bodyPr>
          <a:lstStyle/>
          <a:p>
            <a:r>
              <a:rPr lang="en-US" b="1" u="sng" dirty="0" err="1">
                <a:solidFill>
                  <a:srgbClr val="C00000"/>
                </a:solidFill>
              </a:rPr>
              <a:t>Compet</a:t>
            </a:r>
            <a:r>
              <a:rPr lang="en-US" b="1" u="sng" dirty="0">
                <a:solidFill>
                  <a:srgbClr val="C00000"/>
                </a:solidFill>
              </a:rPr>
              <a:t> Harms (bad guy)</a:t>
            </a:r>
            <a:endParaRPr lang="en-US" dirty="0">
              <a:solidFill>
                <a:srgbClr val="C00000"/>
              </a:solidFill>
            </a:endParaRPr>
          </a:p>
          <a:p>
            <a:r>
              <a:rPr lang="en-US" b="1" dirty="0">
                <a:solidFill>
                  <a:srgbClr val="C00000"/>
                </a:solidFill>
              </a:rPr>
              <a:t>Upward pricing pressure</a:t>
            </a:r>
            <a:endParaRPr lang="en-US" dirty="0">
              <a:solidFill>
                <a:srgbClr val="C00000"/>
              </a:solidFill>
            </a:endParaRPr>
          </a:p>
        </p:txBody>
      </p:sp>
      <p:cxnSp>
        <p:nvCxnSpPr>
          <p:cNvPr id="10" name="Straight Arrow Connector 9">
            <a:extLst>
              <a:ext uri="{FF2B5EF4-FFF2-40B4-BE49-F238E27FC236}">
                <a16:creationId xmlns:a16="http://schemas.microsoft.com/office/drawing/2014/main" id="{9D5792A9-BF4A-4D21-A75E-69466759E625}"/>
              </a:ext>
            </a:extLst>
          </p:cNvPr>
          <p:cNvCxnSpPr>
            <a:cxnSpLocks/>
          </p:cNvCxnSpPr>
          <p:nvPr/>
        </p:nvCxnSpPr>
        <p:spPr>
          <a:xfrm flipH="1">
            <a:off x="3349141" y="801033"/>
            <a:ext cx="1888003" cy="247233"/>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2BE8243E-D78F-487A-A1CE-EAEED4E473AF}"/>
              </a:ext>
            </a:extLst>
          </p:cNvPr>
          <p:cNvCxnSpPr>
            <a:cxnSpLocks/>
          </p:cNvCxnSpPr>
          <p:nvPr/>
        </p:nvCxnSpPr>
        <p:spPr>
          <a:xfrm>
            <a:off x="5892800" y="801033"/>
            <a:ext cx="2052320" cy="247233"/>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BDF32D1C-1E8F-4B95-94BB-88ED09FF3EB7}"/>
              </a:ext>
            </a:extLst>
          </p:cNvPr>
          <p:cNvSpPr txBox="1"/>
          <p:nvPr/>
        </p:nvSpPr>
        <p:spPr>
          <a:xfrm>
            <a:off x="4622268" y="1052019"/>
            <a:ext cx="2497136" cy="2215991"/>
          </a:xfrm>
          <a:prstGeom prst="rect">
            <a:avLst/>
          </a:prstGeom>
          <a:noFill/>
          <a:ln>
            <a:solidFill>
              <a:schemeClr val="tx2">
                <a:lumMod val="50000"/>
              </a:schemeClr>
            </a:solidFill>
          </a:ln>
        </p:spPr>
        <p:txBody>
          <a:bodyPr wrap="square" rtlCol="0">
            <a:spAutoFit/>
          </a:bodyPr>
          <a:lstStyle/>
          <a:p>
            <a:pPr marL="91440" lvl="1"/>
            <a:r>
              <a:rPr lang="en-US" sz="1400" dirty="0">
                <a:solidFill>
                  <a:srgbClr val="0070C0"/>
                </a:solidFill>
                <a:sym typeface="Wingdings" panose="05000000000000000000" pitchFamily="2" charset="2"/>
              </a:rPr>
              <a:t>Single firm vs group of firms</a:t>
            </a:r>
          </a:p>
          <a:p>
            <a:pPr marL="91440" lvl="1"/>
            <a:r>
              <a:rPr lang="en-US" sz="1400" u="sng" dirty="0">
                <a:solidFill>
                  <a:srgbClr val="0070C0"/>
                </a:solidFill>
                <a:sym typeface="Wingdings" panose="05000000000000000000" pitchFamily="2" charset="2"/>
              </a:rPr>
              <a:t>Single firm </a:t>
            </a:r>
          </a:p>
          <a:p>
            <a:pPr marL="91440" lvl="1"/>
            <a:r>
              <a:rPr lang="en-US" sz="1400" dirty="0">
                <a:solidFill>
                  <a:srgbClr val="0070C0"/>
                </a:solidFill>
                <a:sym typeface="Wingdings" panose="05000000000000000000" pitchFamily="2" charset="2"/>
              </a:rPr>
              <a:t>     Single level</a:t>
            </a:r>
          </a:p>
          <a:p>
            <a:pPr marL="91440" lvl="1"/>
            <a:r>
              <a:rPr lang="en-US" sz="1400" dirty="0">
                <a:solidFill>
                  <a:srgbClr val="0070C0"/>
                </a:solidFill>
                <a:sym typeface="Wingdings" panose="05000000000000000000" pitchFamily="2" charset="2"/>
              </a:rPr>
              <a:t>      multiple levels</a:t>
            </a:r>
          </a:p>
          <a:p>
            <a:pPr marL="91440" lvl="1"/>
            <a:r>
              <a:rPr lang="en-US" sz="1400" u="sng" dirty="0">
                <a:solidFill>
                  <a:srgbClr val="0070C0"/>
                </a:solidFill>
                <a:sym typeface="Wingdings" panose="05000000000000000000" pitchFamily="2" charset="2"/>
              </a:rPr>
              <a:t>Group of Firms (Agreement)</a:t>
            </a:r>
            <a:r>
              <a:rPr lang="en-US" sz="1400" dirty="0">
                <a:solidFill>
                  <a:srgbClr val="0070C0"/>
                </a:solidFill>
                <a:sym typeface="Wingdings" panose="05000000000000000000" pitchFamily="2" charset="2"/>
              </a:rPr>
              <a:t> </a:t>
            </a:r>
            <a:r>
              <a:rPr lang="en-US" sz="1400" i="1" dirty="0">
                <a:solidFill>
                  <a:srgbClr val="0070C0"/>
                </a:solidFill>
                <a:sym typeface="Wingdings" panose="05000000000000000000" pitchFamily="2" charset="2"/>
              </a:rPr>
              <a:t>Horizontal/Vertical/Both              </a:t>
            </a:r>
          </a:p>
          <a:p>
            <a:pPr marL="91440" lvl="1"/>
            <a:r>
              <a:rPr lang="en-US" sz="1400" dirty="0">
                <a:solidFill>
                  <a:srgbClr val="0070C0"/>
                </a:solidFill>
                <a:sym typeface="Wingdings" panose="05000000000000000000" pitchFamily="2" charset="2"/>
              </a:rPr>
              <a:t>      -Formal agreement</a:t>
            </a:r>
          </a:p>
          <a:p>
            <a:pPr marL="91440" lvl="1"/>
            <a:r>
              <a:rPr lang="en-US" sz="1400" dirty="0">
                <a:solidFill>
                  <a:srgbClr val="0070C0"/>
                </a:solidFill>
                <a:sym typeface="Wingdings" panose="05000000000000000000" pitchFamily="2" charset="2"/>
              </a:rPr>
              <a:t>       -Tacit  interdependence</a:t>
            </a:r>
            <a:br>
              <a:rPr lang="en-US" sz="1400" dirty="0">
                <a:solidFill>
                  <a:srgbClr val="0070C0"/>
                </a:solidFill>
                <a:sym typeface="Wingdings" panose="05000000000000000000" pitchFamily="2" charset="2"/>
              </a:rPr>
            </a:br>
            <a:r>
              <a:rPr lang="en-US" sz="1400" dirty="0">
                <a:solidFill>
                  <a:srgbClr val="0070C0"/>
                </a:solidFill>
                <a:sym typeface="Wingdings" panose="05000000000000000000" pitchFamily="2" charset="2"/>
              </a:rPr>
              <a:t>       - Parallel Accom Conduct</a:t>
            </a:r>
          </a:p>
          <a:p>
            <a:endParaRPr lang="en-US" sz="1200" dirty="0"/>
          </a:p>
        </p:txBody>
      </p:sp>
      <p:sp>
        <p:nvSpPr>
          <p:cNvPr id="22" name="TextBox 21">
            <a:extLst>
              <a:ext uri="{FF2B5EF4-FFF2-40B4-BE49-F238E27FC236}">
                <a16:creationId xmlns:a16="http://schemas.microsoft.com/office/drawing/2014/main" id="{E6D022AF-3321-4F86-8A90-6331B18661FA}"/>
              </a:ext>
            </a:extLst>
          </p:cNvPr>
          <p:cNvSpPr txBox="1"/>
          <p:nvPr/>
        </p:nvSpPr>
        <p:spPr>
          <a:xfrm>
            <a:off x="4765295" y="3481153"/>
            <a:ext cx="2037737" cy="2616101"/>
          </a:xfrm>
          <a:prstGeom prst="rect">
            <a:avLst/>
          </a:prstGeom>
          <a:noFill/>
          <a:ln w="12700">
            <a:solidFill>
              <a:schemeClr val="tx1"/>
            </a:solidFill>
          </a:ln>
        </p:spPr>
        <p:txBody>
          <a:bodyPr wrap="none" rtlCol="0">
            <a:spAutoFit/>
          </a:bodyPr>
          <a:lstStyle/>
          <a:p>
            <a:r>
              <a:rPr lang="en-US" i="1" u="sng" dirty="0">
                <a:solidFill>
                  <a:srgbClr val="002060"/>
                </a:solidFill>
                <a:sym typeface="Wingdings" panose="05000000000000000000" pitchFamily="2" charset="2"/>
              </a:rPr>
              <a:t>Restraint examples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Joint pricing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JVs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Mergers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RPM</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Exclusive Dealing </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Tying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MFNs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Predatory Pricing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Refusals to Deal</a:t>
            </a:r>
            <a:endParaRPr lang="en-US" dirty="0">
              <a:solidFill>
                <a:srgbClr val="002060"/>
              </a:solidFill>
            </a:endParaRPr>
          </a:p>
        </p:txBody>
      </p:sp>
      <p:sp>
        <p:nvSpPr>
          <p:cNvPr id="28" name="TextBox 27">
            <a:extLst>
              <a:ext uri="{FF2B5EF4-FFF2-40B4-BE49-F238E27FC236}">
                <a16:creationId xmlns:a16="http://schemas.microsoft.com/office/drawing/2014/main" id="{843DC558-4656-493F-9C81-FB4C0A04167B}"/>
              </a:ext>
            </a:extLst>
          </p:cNvPr>
          <p:cNvSpPr txBox="1"/>
          <p:nvPr/>
        </p:nvSpPr>
        <p:spPr>
          <a:xfrm>
            <a:off x="3349141" y="6412095"/>
            <a:ext cx="4371710" cy="369332"/>
          </a:xfrm>
          <a:prstGeom prst="rect">
            <a:avLst/>
          </a:prstGeom>
          <a:noFill/>
          <a:ln w="38100">
            <a:solidFill>
              <a:schemeClr val="tx1"/>
            </a:solidFill>
          </a:ln>
        </p:spPr>
        <p:txBody>
          <a:bodyPr wrap="none" rtlCol="0">
            <a:spAutoFit/>
          </a:bodyPr>
          <a:lstStyle/>
          <a:p>
            <a:r>
              <a:rPr lang="en-US" b="1" dirty="0">
                <a:solidFill>
                  <a:srgbClr val="0070C0"/>
                </a:solidFill>
              </a:rPr>
              <a:t>Net Effect on Consumers and Competition</a:t>
            </a:r>
          </a:p>
        </p:txBody>
      </p:sp>
      <p:cxnSp>
        <p:nvCxnSpPr>
          <p:cNvPr id="30" name="Straight Arrow Connector 29">
            <a:extLst>
              <a:ext uri="{FF2B5EF4-FFF2-40B4-BE49-F238E27FC236}">
                <a16:creationId xmlns:a16="http://schemas.microsoft.com/office/drawing/2014/main" id="{AF4595C1-307D-4F0C-B3F9-C38E38A1CDC8}"/>
              </a:ext>
            </a:extLst>
          </p:cNvPr>
          <p:cNvCxnSpPr>
            <a:cxnSpLocks/>
          </p:cNvCxnSpPr>
          <p:nvPr/>
        </p:nvCxnSpPr>
        <p:spPr>
          <a:xfrm>
            <a:off x="1757680" y="1416586"/>
            <a:ext cx="1889760" cy="4886247"/>
          </a:xfrm>
          <a:prstGeom prst="straightConnector1">
            <a:avLst/>
          </a:prstGeom>
          <a:ln w="28575">
            <a:solidFill>
              <a:srgbClr val="00B050"/>
            </a:solidFill>
            <a:tailEnd type="triangle"/>
          </a:ln>
        </p:spPr>
        <p:style>
          <a:lnRef idx="1">
            <a:schemeClr val="accent1"/>
          </a:lnRef>
          <a:fillRef idx="0">
            <a:schemeClr val="accent1"/>
          </a:fillRef>
          <a:effectRef idx="0">
            <a:schemeClr val="accent1"/>
          </a:effectRef>
          <a:fontRef idx="minor">
            <a:schemeClr val="tx1"/>
          </a:fontRef>
        </p:style>
      </p:cxnSp>
      <p:cxnSp>
        <p:nvCxnSpPr>
          <p:cNvPr id="34" name="Straight Arrow Connector 33">
            <a:extLst>
              <a:ext uri="{FF2B5EF4-FFF2-40B4-BE49-F238E27FC236}">
                <a16:creationId xmlns:a16="http://schemas.microsoft.com/office/drawing/2014/main" id="{4E450F50-4FFB-42E2-A0BE-7B5667D57F2B}"/>
              </a:ext>
            </a:extLst>
          </p:cNvPr>
          <p:cNvCxnSpPr>
            <a:cxnSpLocks/>
          </p:cNvCxnSpPr>
          <p:nvPr/>
        </p:nvCxnSpPr>
        <p:spPr>
          <a:xfrm flipV="1">
            <a:off x="7241156" y="1416586"/>
            <a:ext cx="1476124" cy="4995509"/>
          </a:xfrm>
          <a:prstGeom prst="straightConnector1">
            <a:avLst/>
          </a:prstGeom>
          <a:ln w="28575">
            <a:headEnd type="arrow" w="med" len="med"/>
            <a:tailEnd type="none" w="med" len="med"/>
          </a:ln>
        </p:spPr>
        <p:style>
          <a:lnRef idx="1">
            <a:schemeClr val="accent2"/>
          </a:lnRef>
          <a:fillRef idx="0">
            <a:schemeClr val="accent2"/>
          </a:fillRef>
          <a:effectRef idx="0">
            <a:schemeClr val="accent2"/>
          </a:effectRef>
          <a:fontRef idx="minor">
            <a:schemeClr val="tx1"/>
          </a:fontRef>
        </p:style>
      </p:cxnSp>
      <p:sp>
        <p:nvSpPr>
          <p:cNvPr id="47" name="Slide Number Placeholder 46">
            <a:extLst>
              <a:ext uri="{FF2B5EF4-FFF2-40B4-BE49-F238E27FC236}">
                <a16:creationId xmlns:a16="http://schemas.microsoft.com/office/drawing/2014/main" id="{EF53F6D1-7887-49DD-A640-15735D34861F}"/>
              </a:ext>
            </a:extLst>
          </p:cNvPr>
          <p:cNvSpPr>
            <a:spLocks noGrp="1"/>
          </p:cNvSpPr>
          <p:nvPr>
            <p:ph type="sldNum" sz="quarter" idx="12"/>
          </p:nvPr>
        </p:nvSpPr>
        <p:spPr/>
        <p:txBody>
          <a:bodyPr/>
          <a:lstStyle/>
          <a:p>
            <a:fld id="{37C7E6BD-9F4D-4CC1-82B4-1BBBEC44B5AC}" type="slidenum">
              <a:rPr lang="en-US" smtClean="0"/>
              <a:t>12</a:t>
            </a:fld>
            <a:endParaRPr lang="en-US"/>
          </a:p>
        </p:txBody>
      </p:sp>
    </p:spTree>
    <p:extLst>
      <p:ext uri="{BB962C8B-B14F-4D97-AF65-F5344CB8AC3E}">
        <p14:creationId xmlns:p14="http://schemas.microsoft.com/office/powerpoint/2010/main" val="7504608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D4A6730E-3BDB-4FD5-8A58-EB178D099AF1}"/>
              </a:ext>
            </a:extLst>
          </p:cNvPr>
          <p:cNvSpPr txBox="1"/>
          <p:nvPr/>
        </p:nvSpPr>
        <p:spPr>
          <a:xfrm>
            <a:off x="5075208" y="431701"/>
            <a:ext cx="1197764" cy="369332"/>
          </a:xfrm>
          <a:prstGeom prst="rect">
            <a:avLst/>
          </a:prstGeom>
          <a:noFill/>
        </p:spPr>
        <p:txBody>
          <a:bodyPr wrap="none" rtlCol="0">
            <a:spAutoFit/>
          </a:bodyPr>
          <a:lstStyle/>
          <a:p>
            <a:r>
              <a:rPr lang="en-US" b="1" u="sng" dirty="0">
                <a:solidFill>
                  <a:srgbClr val="0070C0"/>
                </a:solidFill>
              </a:rPr>
              <a:t>Restraints</a:t>
            </a:r>
          </a:p>
        </p:txBody>
      </p:sp>
      <p:sp>
        <p:nvSpPr>
          <p:cNvPr id="3" name="TextBox 2">
            <a:extLst>
              <a:ext uri="{FF2B5EF4-FFF2-40B4-BE49-F238E27FC236}">
                <a16:creationId xmlns:a16="http://schemas.microsoft.com/office/drawing/2014/main" id="{D251AAE4-1C81-4E5F-B663-CE766A950507}"/>
              </a:ext>
            </a:extLst>
          </p:cNvPr>
          <p:cNvSpPr txBox="1"/>
          <p:nvPr/>
        </p:nvSpPr>
        <p:spPr>
          <a:xfrm>
            <a:off x="386629" y="808456"/>
            <a:ext cx="3139440" cy="1200329"/>
          </a:xfrm>
          <a:prstGeom prst="rect">
            <a:avLst/>
          </a:prstGeom>
          <a:noFill/>
        </p:spPr>
        <p:txBody>
          <a:bodyPr wrap="square" rtlCol="0">
            <a:spAutoFit/>
          </a:bodyPr>
          <a:lstStyle/>
          <a:p>
            <a:r>
              <a:rPr lang="en-US" b="1" u="sng" dirty="0" err="1">
                <a:solidFill>
                  <a:srgbClr val="00B050"/>
                </a:solidFill>
              </a:rPr>
              <a:t>Compet</a:t>
            </a:r>
            <a:r>
              <a:rPr lang="en-US" b="1" u="sng" dirty="0">
                <a:solidFill>
                  <a:srgbClr val="00B050"/>
                </a:solidFill>
              </a:rPr>
              <a:t> Benefits (good guy)</a:t>
            </a:r>
          </a:p>
          <a:p>
            <a:endParaRPr lang="en-US" dirty="0"/>
          </a:p>
          <a:p>
            <a:endParaRPr lang="en-US" dirty="0"/>
          </a:p>
          <a:p>
            <a:endParaRPr lang="en-US" dirty="0"/>
          </a:p>
        </p:txBody>
      </p:sp>
      <p:sp>
        <p:nvSpPr>
          <p:cNvPr id="4" name="TextBox 3">
            <a:extLst>
              <a:ext uri="{FF2B5EF4-FFF2-40B4-BE49-F238E27FC236}">
                <a16:creationId xmlns:a16="http://schemas.microsoft.com/office/drawing/2014/main" id="{5F32FE88-A1BB-47AB-9B3B-F32ED561FDEA}"/>
              </a:ext>
            </a:extLst>
          </p:cNvPr>
          <p:cNvSpPr txBox="1"/>
          <p:nvPr/>
        </p:nvSpPr>
        <p:spPr>
          <a:xfrm>
            <a:off x="7960399" y="784889"/>
            <a:ext cx="2762295" cy="369332"/>
          </a:xfrm>
          <a:prstGeom prst="rect">
            <a:avLst/>
          </a:prstGeom>
          <a:noFill/>
        </p:spPr>
        <p:txBody>
          <a:bodyPr wrap="none" rtlCol="0">
            <a:spAutoFit/>
          </a:bodyPr>
          <a:lstStyle/>
          <a:p>
            <a:r>
              <a:rPr lang="en-US" b="1" u="sng" dirty="0" err="1">
                <a:solidFill>
                  <a:srgbClr val="C00000"/>
                </a:solidFill>
              </a:rPr>
              <a:t>Compet</a:t>
            </a:r>
            <a:r>
              <a:rPr lang="en-US" b="1" u="sng" dirty="0">
                <a:solidFill>
                  <a:srgbClr val="C00000"/>
                </a:solidFill>
              </a:rPr>
              <a:t>. Harms (bad guy)</a:t>
            </a:r>
          </a:p>
        </p:txBody>
      </p:sp>
      <p:sp>
        <p:nvSpPr>
          <p:cNvPr id="5" name="TextBox 4">
            <a:extLst>
              <a:ext uri="{FF2B5EF4-FFF2-40B4-BE49-F238E27FC236}">
                <a16:creationId xmlns:a16="http://schemas.microsoft.com/office/drawing/2014/main" id="{3A618DE6-313B-4904-85C0-9002FDE7F06D}"/>
              </a:ext>
            </a:extLst>
          </p:cNvPr>
          <p:cNvSpPr txBox="1"/>
          <p:nvPr/>
        </p:nvSpPr>
        <p:spPr>
          <a:xfrm>
            <a:off x="8141553" y="1219648"/>
            <a:ext cx="1835567" cy="738664"/>
          </a:xfrm>
          <a:prstGeom prst="rect">
            <a:avLst/>
          </a:prstGeom>
          <a:noFill/>
          <a:ln w="12700">
            <a:solidFill>
              <a:schemeClr val="tx1"/>
            </a:solidFill>
          </a:ln>
        </p:spPr>
        <p:txBody>
          <a:bodyPr wrap="none" rtlCol="0">
            <a:spAutoFit/>
          </a:bodyPr>
          <a:lstStyle/>
          <a:p>
            <a:pPr marL="285750" indent="-285750">
              <a:buFont typeface="Arial" panose="020B0604020202020204" pitchFamily="34" charset="0"/>
              <a:buChar char="•"/>
            </a:pPr>
            <a:r>
              <a:rPr lang="en-US" sz="1400" dirty="0">
                <a:solidFill>
                  <a:srgbClr val="C00000"/>
                </a:solidFill>
              </a:rPr>
              <a:t>Raise price </a:t>
            </a:r>
          </a:p>
          <a:p>
            <a:pPr marL="285750" indent="-285750">
              <a:buFont typeface="Arial" panose="020B0604020202020204" pitchFamily="34" charset="0"/>
              <a:buChar char="•"/>
            </a:pPr>
            <a:r>
              <a:rPr lang="en-US" sz="1400" dirty="0">
                <a:solidFill>
                  <a:srgbClr val="C00000"/>
                </a:solidFill>
              </a:rPr>
              <a:t>Reduce output</a:t>
            </a:r>
          </a:p>
          <a:p>
            <a:pPr marL="285750" indent="-285750">
              <a:buFont typeface="Arial" panose="020B0604020202020204" pitchFamily="34" charset="0"/>
              <a:buChar char="•"/>
            </a:pPr>
            <a:r>
              <a:rPr lang="en-US" sz="1400" dirty="0">
                <a:solidFill>
                  <a:srgbClr val="C00000"/>
                </a:solidFill>
              </a:rPr>
              <a:t>Reduce Innovation</a:t>
            </a:r>
          </a:p>
        </p:txBody>
      </p:sp>
      <p:sp>
        <p:nvSpPr>
          <p:cNvPr id="6" name="TextBox 5">
            <a:extLst>
              <a:ext uri="{FF2B5EF4-FFF2-40B4-BE49-F238E27FC236}">
                <a16:creationId xmlns:a16="http://schemas.microsoft.com/office/drawing/2014/main" id="{495A32B2-61A6-4D4A-9793-52FE292D991E}"/>
              </a:ext>
            </a:extLst>
          </p:cNvPr>
          <p:cNvSpPr txBox="1"/>
          <p:nvPr/>
        </p:nvSpPr>
        <p:spPr>
          <a:xfrm>
            <a:off x="7678348" y="2058664"/>
            <a:ext cx="2743201" cy="954107"/>
          </a:xfrm>
          <a:prstGeom prst="rect">
            <a:avLst/>
          </a:prstGeom>
          <a:noFill/>
          <a:ln>
            <a:solidFill>
              <a:schemeClr val="bg2">
                <a:lumMod val="25000"/>
              </a:schemeClr>
            </a:solidFill>
          </a:ln>
        </p:spPr>
        <p:txBody>
          <a:bodyPr wrap="square" rtlCol="0">
            <a:spAutoFit/>
          </a:bodyPr>
          <a:lstStyle/>
          <a:p>
            <a:r>
              <a:rPr lang="en-US" sz="1400" dirty="0">
                <a:solidFill>
                  <a:schemeClr val="accent2">
                    <a:lumMod val="75000"/>
                  </a:schemeClr>
                </a:solidFill>
              </a:rPr>
              <a:t>Achieve/Enhance/Maintain </a:t>
            </a:r>
            <a:br>
              <a:rPr lang="en-US" sz="1400" dirty="0">
                <a:solidFill>
                  <a:schemeClr val="accent2">
                    <a:lumMod val="75000"/>
                  </a:schemeClr>
                </a:solidFill>
              </a:rPr>
            </a:br>
            <a:r>
              <a:rPr lang="en-US" sz="1400" dirty="0">
                <a:solidFill>
                  <a:schemeClr val="accent2">
                    <a:lumMod val="75000"/>
                  </a:schemeClr>
                </a:solidFill>
              </a:rPr>
              <a:t>Market Power/Monopoly Power </a:t>
            </a:r>
          </a:p>
          <a:p>
            <a:r>
              <a:rPr lang="en-US" sz="1400" i="1" dirty="0">
                <a:solidFill>
                  <a:schemeClr val="accent2">
                    <a:lumMod val="75000"/>
                  </a:schemeClr>
                </a:solidFill>
              </a:rPr>
              <a:t>Long run vs Short run effects</a:t>
            </a:r>
          </a:p>
          <a:p>
            <a:endParaRPr lang="en-US" sz="1400" dirty="0"/>
          </a:p>
        </p:txBody>
      </p:sp>
      <p:sp>
        <p:nvSpPr>
          <p:cNvPr id="7" name="Content Placeholder 2">
            <a:extLst>
              <a:ext uri="{FF2B5EF4-FFF2-40B4-BE49-F238E27FC236}">
                <a16:creationId xmlns:a16="http://schemas.microsoft.com/office/drawing/2014/main" id="{694B70B2-9E48-447B-B690-E5BF8799FD61}"/>
              </a:ext>
            </a:extLst>
          </p:cNvPr>
          <p:cNvSpPr txBox="1">
            <a:spLocks/>
          </p:cNvSpPr>
          <p:nvPr/>
        </p:nvSpPr>
        <p:spPr>
          <a:xfrm>
            <a:off x="4741180" y="3293291"/>
            <a:ext cx="2194896" cy="1528953"/>
          </a:xfrm>
          <a:prstGeom prst="rect">
            <a:avLst/>
          </a:prstGeom>
          <a:ln>
            <a:solidFill>
              <a:schemeClr val="tx1"/>
            </a:solidFill>
          </a:ln>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sz="1600" dirty="0">
                <a:solidFill>
                  <a:srgbClr val="C00000"/>
                </a:solidFill>
              </a:rPr>
              <a:t>Exploitive</a:t>
            </a:r>
            <a:br>
              <a:rPr lang="en-US" sz="1600" dirty="0">
                <a:solidFill>
                  <a:srgbClr val="C00000"/>
                </a:solidFill>
              </a:rPr>
            </a:br>
            <a:r>
              <a:rPr lang="en-US" sz="1600" dirty="0">
                <a:solidFill>
                  <a:srgbClr val="C00000"/>
                </a:solidFill>
              </a:rPr>
              <a:t>(reduce own output)</a:t>
            </a:r>
            <a:br>
              <a:rPr lang="en-US" sz="1600" dirty="0">
                <a:solidFill>
                  <a:srgbClr val="C00000"/>
                </a:solidFill>
              </a:rPr>
            </a:br>
            <a:r>
              <a:rPr lang="en-US" sz="1600" dirty="0">
                <a:solidFill>
                  <a:srgbClr val="C00000"/>
                </a:solidFill>
              </a:rPr>
              <a:t>  (Single firm)</a:t>
            </a:r>
          </a:p>
          <a:p>
            <a:pPr marL="0" indent="0" algn="ctr">
              <a:buFont typeface="Arial" panose="020B0604020202020204" pitchFamily="34" charset="0"/>
              <a:buNone/>
            </a:pPr>
            <a:r>
              <a:rPr lang="en-US" sz="1600" dirty="0">
                <a:solidFill>
                  <a:srgbClr val="C00000"/>
                </a:solidFill>
              </a:rPr>
              <a:t>Generally legal </a:t>
            </a:r>
          </a:p>
          <a:p>
            <a:pPr marL="0" indent="0" algn="ctr">
              <a:buFont typeface="Arial" panose="020B0604020202020204" pitchFamily="34" charset="0"/>
              <a:buNone/>
            </a:pPr>
            <a:r>
              <a:rPr lang="en-US" sz="1600" dirty="0">
                <a:solidFill>
                  <a:srgbClr val="C00000"/>
                </a:solidFill>
              </a:rPr>
              <a:t>(see  </a:t>
            </a:r>
            <a:r>
              <a:rPr lang="en-US" sz="1600" i="1" dirty="0">
                <a:solidFill>
                  <a:srgbClr val="C00000"/>
                </a:solidFill>
              </a:rPr>
              <a:t>Colgate &amp; </a:t>
            </a:r>
            <a:r>
              <a:rPr lang="en-US" sz="1600" i="1" dirty="0" err="1">
                <a:solidFill>
                  <a:srgbClr val="C00000"/>
                </a:solidFill>
              </a:rPr>
              <a:t>Trinko</a:t>
            </a:r>
            <a:r>
              <a:rPr lang="en-US" sz="1600" dirty="0">
                <a:solidFill>
                  <a:srgbClr val="C00000"/>
                </a:solidFill>
              </a:rPr>
              <a:t>)</a:t>
            </a:r>
          </a:p>
          <a:p>
            <a:pPr marL="0" indent="0" algn="ctr">
              <a:buFont typeface="Arial" panose="020B0604020202020204" pitchFamily="34" charset="0"/>
              <a:buNone/>
            </a:pPr>
            <a:br>
              <a:rPr lang="en-US" sz="1600" dirty="0">
                <a:solidFill>
                  <a:srgbClr val="C00000"/>
                </a:solidFill>
              </a:rPr>
            </a:br>
            <a:r>
              <a:rPr lang="en-US" sz="1600" dirty="0"/>
              <a:t>     </a:t>
            </a:r>
          </a:p>
          <a:p>
            <a:pPr marL="0" indent="0">
              <a:buFont typeface="Arial" panose="020B0604020202020204" pitchFamily="34" charset="0"/>
              <a:buNone/>
            </a:pPr>
            <a:r>
              <a:rPr lang="en-US" sz="1800" u="sng" dirty="0"/>
              <a:t>    </a:t>
            </a:r>
          </a:p>
          <a:p>
            <a:pPr marL="0" indent="0">
              <a:buNone/>
            </a:pPr>
            <a:endParaRPr lang="en-US" u="sng" dirty="0"/>
          </a:p>
        </p:txBody>
      </p:sp>
      <p:sp>
        <p:nvSpPr>
          <p:cNvPr id="8" name="Content Placeholder 3">
            <a:extLst>
              <a:ext uri="{FF2B5EF4-FFF2-40B4-BE49-F238E27FC236}">
                <a16:creationId xmlns:a16="http://schemas.microsoft.com/office/drawing/2014/main" id="{B39542E5-CC4D-49E3-9B3B-67583D06FDA1}"/>
              </a:ext>
            </a:extLst>
          </p:cNvPr>
          <p:cNvSpPr txBox="1">
            <a:spLocks/>
          </p:cNvSpPr>
          <p:nvPr/>
        </p:nvSpPr>
        <p:spPr>
          <a:xfrm>
            <a:off x="9432138" y="3074178"/>
            <a:ext cx="2370123" cy="1113690"/>
          </a:xfrm>
          <a:prstGeom prst="rect">
            <a:avLst/>
          </a:prstGeom>
          <a:ln>
            <a:solidFill>
              <a:schemeClr val="tx2"/>
            </a:solidFill>
          </a:ln>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spcBef>
                <a:spcPts val="0"/>
              </a:spcBef>
              <a:buNone/>
            </a:pPr>
            <a:r>
              <a:rPr lang="en-US" sz="1600" dirty="0">
                <a:solidFill>
                  <a:schemeClr val="accent2">
                    <a:lumMod val="50000"/>
                  </a:schemeClr>
                </a:solidFill>
              </a:rPr>
              <a:t>Exclusionary (reduce competitors’ output)</a:t>
            </a:r>
          </a:p>
          <a:p>
            <a:pPr>
              <a:spcBef>
                <a:spcPts val="0"/>
              </a:spcBef>
            </a:pPr>
            <a:r>
              <a:rPr lang="en-US" sz="1600" dirty="0">
                <a:solidFill>
                  <a:schemeClr val="accent2">
                    <a:lumMod val="50000"/>
                  </a:schemeClr>
                </a:solidFill>
              </a:rPr>
              <a:t>RRC foreclosure (input/customer)</a:t>
            </a:r>
          </a:p>
          <a:p>
            <a:pPr>
              <a:spcBef>
                <a:spcPts val="0"/>
              </a:spcBef>
            </a:pPr>
            <a:r>
              <a:rPr lang="en-US" sz="1600" dirty="0">
                <a:solidFill>
                  <a:schemeClr val="accent2">
                    <a:lumMod val="50000"/>
                  </a:schemeClr>
                </a:solidFill>
              </a:rPr>
              <a:t>Predatory pricing (BG</a:t>
            </a:r>
            <a:br>
              <a:rPr lang="en-US" sz="1600" dirty="0">
                <a:solidFill>
                  <a:schemeClr val="accent2">
                    <a:lumMod val="50000"/>
                  </a:schemeClr>
                </a:solidFill>
              </a:rPr>
            </a:br>
            <a:endParaRPr lang="en-US" dirty="0"/>
          </a:p>
        </p:txBody>
      </p:sp>
      <p:cxnSp>
        <p:nvCxnSpPr>
          <p:cNvPr id="10" name="Straight Arrow Connector 9">
            <a:extLst>
              <a:ext uri="{FF2B5EF4-FFF2-40B4-BE49-F238E27FC236}">
                <a16:creationId xmlns:a16="http://schemas.microsoft.com/office/drawing/2014/main" id="{9D5792A9-BF4A-4D21-A75E-69466759E625}"/>
              </a:ext>
            </a:extLst>
          </p:cNvPr>
          <p:cNvCxnSpPr>
            <a:cxnSpLocks/>
          </p:cNvCxnSpPr>
          <p:nvPr/>
        </p:nvCxnSpPr>
        <p:spPr>
          <a:xfrm flipH="1">
            <a:off x="3273172" y="801033"/>
            <a:ext cx="1963972" cy="18343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2BE8243E-D78F-487A-A1CE-EAEED4E473AF}"/>
              </a:ext>
            </a:extLst>
          </p:cNvPr>
          <p:cNvCxnSpPr>
            <a:cxnSpLocks/>
          </p:cNvCxnSpPr>
          <p:nvPr/>
        </p:nvCxnSpPr>
        <p:spPr>
          <a:xfrm>
            <a:off x="5892800" y="801033"/>
            <a:ext cx="2052320" cy="247233"/>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id="{5A6C8534-44B5-4431-B60B-A460E52CA1DD}"/>
              </a:ext>
            </a:extLst>
          </p:cNvPr>
          <p:cNvCxnSpPr>
            <a:cxnSpLocks/>
          </p:cNvCxnSpPr>
          <p:nvPr/>
        </p:nvCxnSpPr>
        <p:spPr>
          <a:xfrm flipH="1">
            <a:off x="7762575" y="2848732"/>
            <a:ext cx="751505" cy="44701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id="{75D742AA-C759-4241-BFAB-A0E450BF6A9A}"/>
              </a:ext>
            </a:extLst>
          </p:cNvPr>
          <p:cNvCxnSpPr>
            <a:cxnSpLocks/>
          </p:cNvCxnSpPr>
          <p:nvPr/>
        </p:nvCxnSpPr>
        <p:spPr>
          <a:xfrm>
            <a:off x="9154160" y="2848732"/>
            <a:ext cx="822960" cy="28479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0A6EDCA6-9598-4196-9C57-DA9E9D412DBA}"/>
              </a:ext>
            </a:extLst>
          </p:cNvPr>
          <p:cNvSpPr txBox="1"/>
          <p:nvPr/>
        </p:nvSpPr>
        <p:spPr>
          <a:xfrm>
            <a:off x="386629" y="1160467"/>
            <a:ext cx="3139440" cy="3816429"/>
          </a:xfrm>
          <a:prstGeom prst="rect">
            <a:avLst/>
          </a:prstGeom>
          <a:noFill/>
          <a:ln>
            <a:solidFill>
              <a:schemeClr val="tx1">
                <a:lumMod val="95000"/>
                <a:lumOff val="5000"/>
              </a:schemeClr>
            </a:solidFill>
          </a:ln>
        </p:spPr>
        <p:txBody>
          <a:bodyPr wrap="square" rtlCol="0">
            <a:spAutoFit/>
          </a:bodyPr>
          <a:lstStyle/>
          <a:p>
            <a:pPr marL="285750" indent="-285750">
              <a:buFont typeface="Arial" panose="020B0604020202020204" pitchFamily="34" charset="0"/>
              <a:buChar char="•"/>
            </a:pPr>
            <a:r>
              <a:rPr lang="en-US" sz="1600" dirty="0">
                <a:solidFill>
                  <a:srgbClr val="00B050"/>
                </a:solidFill>
              </a:rPr>
              <a:t>Lower costs</a:t>
            </a:r>
          </a:p>
          <a:p>
            <a:pPr marL="285750" indent="-285750">
              <a:buFont typeface="Arial" panose="020B0604020202020204" pitchFamily="34" charset="0"/>
              <a:buChar char="•"/>
            </a:pPr>
            <a:r>
              <a:rPr lang="en-US" sz="1600" dirty="0">
                <a:solidFill>
                  <a:srgbClr val="00B050"/>
                </a:solidFill>
              </a:rPr>
              <a:t>New products (increased innovation)</a:t>
            </a:r>
          </a:p>
          <a:p>
            <a:pPr marL="285750" indent="-285750">
              <a:buFont typeface="Arial" panose="020B0604020202020204" pitchFamily="34" charset="0"/>
              <a:buChar char="•"/>
            </a:pPr>
            <a:r>
              <a:rPr lang="en-US" sz="1600" dirty="0">
                <a:solidFill>
                  <a:srgbClr val="00B050"/>
                </a:solidFill>
              </a:rPr>
              <a:t>Improved (high quality) products</a:t>
            </a:r>
          </a:p>
          <a:p>
            <a:pPr marL="285750" indent="-285750">
              <a:buFont typeface="Arial" panose="020B0604020202020204" pitchFamily="34" charset="0"/>
              <a:buChar char="•"/>
            </a:pPr>
            <a:r>
              <a:rPr lang="en-US" sz="1600" dirty="0">
                <a:solidFill>
                  <a:srgbClr val="00B050"/>
                </a:solidFill>
              </a:rPr>
              <a:t>Improved incentives</a:t>
            </a:r>
          </a:p>
          <a:p>
            <a:pPr marL="742950" lvl="1" indent="-285750">
              <a:buFont typeface="Arial" panose="020B0604020202020204" pitchFamily="34" charset="0"/>
              <a:buChar char="•"/>
            </a:pPr>
            <a:r>
              <a:rPr lang="en-US" sz="1600" dirty="0">
                <a:solidFill>
                  <a:srgbClr val="00B050"/>
                </a:solidFill>
              </a:rPr>
              <a:t>Eliminate free riding</a:t>
            </a:r>
          </a:p>
          <a:p>
            <a:pPr marL="742950" lvl="1" indent="-285750">
              <a:buFont typeface="Arial" panose="020B0604020202020204" pitchFamily="34" charset="0"/>
              <a:buChar char="•"/>
            </a:pPr>
            <a:r>
              <a:rPr lang="en-US" sz="1600" dirty="0">
                <a:solidFill>
                  <a:srgbClr val="00B050"/>
                </a:solidFill>
              </a:rPr>
              <a:t>Harmonize incentives (internalize complements/EDM)</a:t>
            </a:r>
          </a:p>
          <a:p>
            <a:pPr marL="742950" lvl="1" indent="-285750">
              <a:buFont typeface="Arial" panose="020B0604020202020204" pitchFamily="34" charset="0"/>
              <a:buChar char="•"/>
            </a:pPr>
            <a:r>
              <a:rPr lang="en-US" sz="1600" dirty="0">
                <a:solidFill>
                  <a:srgbClr val="00B050"/>
                </a:solidFill>
              </a:rPr>
              <a:t>Disrupt oligopoly (create maverick seller/disruptive buyer(countervailing power)</a:t>
            </a:r>
          </a:p>
          <a:p>
            <a:endParaRPr lang="en-US" dirty="0">
              <a:solidFill>
                <a:srgbClr val="00B050"/>
              </a:solidFill>
            </a:endParaRPr>
          </a:p>
        </p:txBody>
      </p:sp>
      <p:sp>
        <p:nvSpPr>
          <p:cNvPr id="23" name="TextBox 22">
            <a:extLst>
              <a:ext uri="{FF2B5EF4-FFF2-40B4-BE49-F238E27FC236}">
                <a16:creationId xmlns:a16="http://schemas.microsoft.com/office/drawing/2014/main" id="{3A54944F-C79B-4C2F-A14A-B7AF10B262B5}"/>
              </a:ext>
            </a:extLst>
          </p:cNvPr>
          <p:cNvSpPr txBox="1"/>
          <p:nvPr/>
        </p:nvSpPr>
        <p:spPr>
          <a:xfrm>
            <a:off x="6970111" y="4703775"/>
            <a:ext cx="1941231" cy="2092881"/>
          </a:xfrm>
          <a:prstGeom prst="rect">
            <a:avLst/>
          </a:prstGeom>
          <a:noFill/>
          <a:ln>
            <a:solidFill>
              <a:schemeClr val="tx1"/>
            </a:solidFill>
          </a:ln>
        </p:spPr>
        <p:txBody>
          <a:bodyPr wrap="square" rtlCol="0">
            <a:spAutoFit/>
          </a:bodyPr>
          <a:lstStyle/>
          <a:p>
            <a:pPr algn="ctr"/>
            <a:r>
              <a:rPr lang="en-US" i="1" u="sng" dirty="0">
                <a:solidFill>
                  <a:srgbClr val="002060"/>
                </a:solidFill>
              </a:rPr>
              <a:t>Examples</a:t>
            </a:r>
            <a:r>
              <a:rPr lang="en-US" dirty="0">
                <a:solidFill>
                  <a:srgbClr val="002060"/>
                </a:solidFill>
              </a:rPr>
              <a:t>:</a:t>
            </a:r>
          </a:p>
          <a:p>
            <a:pPr algn="ctr"/>
            <a:r>
              <a:rPr lang="en-US" sz="1600" dirty="0">
                <a:solidFill>
                  <a:srgbClr val="002060"/>
                </a:solidFill>
              </a:rPr>
              <a:t>Lysine</a:t>
            </a:r>
          </a:p>
          <a:p>
            <a:pPr algn="ctr"/>
            <a:r>
              <a:rPr lang="en-US" sz="1600" dirty="0">
                <a:solidFill>
                  <a:srgbClr val="002060"/>
                </a:solidFill>
              </a:rPr>
              <a:t>Am Column Lumber</a:t>
            </a:r>
          </a:p>
          <a:p>
            <a:pPr algn="ctr"/>
            <a:r>
              <a:rPr lang="en-US" sz="1600" dirty="0">
                <a:solidFill>
                  <a:srgbClr val="002060"/>
                </a:solidFill>
              </a:rPr>
              <a:t>NCAA</a:t>
            </a:r>
          </a:p>
          <a:p>
            <a:pPr algn="ctr"/>
            <a:r>
              <a:rPr lang="en-US" sz="1600" dirty="0">
                <a:solidFill>
                  <a:srgbClr val="002060"/>
                </a:solidFill>
              </a:rPr>
              <a:t>Horizontal Mergers</a:t>
            </a:r>
          </a:p>
          <a:p>
            <a:pPr algn="ctr"/>
            <a:r>
              <a:rPr lang="en-US" sz="1600" dirty="0">
                <a:solidFill>
                  <a:srgbClr val="002060"/>
                </a:solidFill>
              </a:rPr>
              <a:t>eBooks</a:t>
            </a:r>
          </a:p>
          <a:p>
            <a:pPr algn="ctr"/>
            <a:r>
              <a:rPr lang="en-US" sz="1600" dirty="0">
                <a:solidFill>
                  <a:srgbClr val="002060"/>
                </a:solidFill>
              </a:rPr>
              <a:t>Sugar Institute</a:t>
            </a:r>
          </a:p>
          <a:p>
            <a:pPr algn="ctr"/>
            <a:endParaRPr lang="en-US" sz="1600" dirty="0">
              <a:solidFill>
                <a:srgbClr val="002060"/>
              </a:solidFill>
            </a:endParaRPr>
          </a:p>
        </p:txBody>
      </p:sp>
      <p:sp>
        <p:nvSpPr>
          <p:cNvPr id="24" name="TextBox 23">
            <a:extLst>
              <a:ext uri="{FF2B5EF4-FFF2-40B4-BE49-F238E27FC236}">
                <a16:creationId xmlns:a16="http://schemas.microsoft.com/office/drawing/2014/main" id="{77EEEB8A-0D69-4D48-BB08-502C1562259E}"/>
              </a:ext>
            </a:extLst>
          </p:cNvPr>
          <p:cNvSpPr txBox="1"/>
          <p:nvPr/>
        </p:nvSpPr>
        <p:spPr>
          <a:xfrm>
            <a:off x="9432138" y="4235462"/>
            <a:ext cx="2386085" cy="2616101"/>
          </a:xfrm>
          <a:prstGeom prst="rect">
            <a:avLst/>
          </a:prstGeom>
          <a:noFill/>
          <a:ln>
            <a:solidFill>
              <a:schemeClr val="tx2"/>
            </a:solidFill>
          </a:ln>
        </p:spPr>
        <p:txBody>
          <a:bodyPr wrap="square" rtlCol="0">
            <a:spAutoFit/>
          </a:bodyPr>
          <a:lstStyle/>
          <a:p>
            <a:r>
              <a:rPr lang="en-US" u="sng" dirty="0">
                <a:solidFill>
                  <a:schemeClr val="accent2">
                    <a:lumMod val="50000"/>
                  </a:schemeClr>
                </a:solidFill>
              </a:rPr>
              <a:t>Effects</a:t>
            </a:r>
            <a:endParaRPr lang="en-US" dirty="0">
              <a:solidFill>
                <a:schemeClr val="accent2">
                  <a:lumMod val="50000"/>
                </a:schemeClr>
              </a:solidFill>
            </a:endParaRPr>
          </a:p>
          <a:p>
            <a:r>
              <a:rPr lang="en-US" sz="1600" dirty="0" err="1">
                <a:solidFill>
                  <a:schemeClr val="accent2">
                    <a:lumMod val="50000"/>
                  </a:schemeClr>
                </a:solidFill>
              </a:rPr>
              <a:t>RRC</a:t>
            </a:r>
            <a:r>
              <a:rPr lang="en-US" sz="1600" dirty="0">
                <a:solidFill>
                  <a:schemeClr val="accent2">
                    <a:lumMod val="50000"/>
                  </a:schemeClr>
                </a:solidFill>
              </a:rPr>
              <a:t>/POP</a:t>
            </a:r>
          </a:p>
          <a:p>
            <a:r>
              <a:rPr lang="en-US" sz="1600" dirty="0">
                <a:solidFill>
                  <a:schemeClr val="accent2">
                    <a:lumMod val="50000"/>
                  </a:schemeClr>
                </a:solidFill>
              </a:rPr>
              <a:t>induce exit/deter entry/raise </a:t>
            </a:r>
            <a:r>
              <a:rPr lang="en-US" sz="1600" dirty="0" err="1">
                <a:solidFill>
                  <a:schemeClr val="accent2">
                    <a:lumMod val="50000"/>
                  </a:schemeClr>
                </a:solidFill>
              </a:rPr>
              <a:t>BTEs</a:t>
            </a:r>
            <a:endParaRPr lang="en-US" u="sng" dirty="0"/>
          </a:p>
          <a:p>
            <a:r>
              <a:rPr lang="en-US" i="1" u="sng" dirty="0">
                <a:solidFill>
                  <a:srgbClr val="002060"/>
                </a:solidFill>
              </a:rPr>
              <a:t>Examples</a:t>
            </a:r>
          </a:p>
          <a:p>
            <a:r>
              <a:rPr lang="en-US" sz="1600" dirty="0" err="1">
                <a:solidFill>
                  <a:srgbClr val="002060"/>
                </a:solidFill>
              </a:rPr>
              <a:t>RealComp</a:t>
            </a:r>
            <a:br>
              <a:rPr lang="en-US" sz="1600" dirty="0">
                <a:solidFill>
                  <a:srgbClr val="002060"/>
                </a:solidFill>
              </a:rPr>
            </a:br>
            <a:r>
              <a:rPr lang="en-US" sz="1600" dirty="0">
                <a:solidFill>
                  <a:srgbClr val="002060"/>
                </a:solidFill>
              </a:rPr>
              <a:t>Lorain Journal; Microsoft </a:t>
            </a:r>
          </a:p>
          <a:p>
            <a:r>
              <a:rPr lang="en-US" sz="1600" dirty="0" err="1">
                <a:solidFill>
                  <a:srgbClr val="002060"/>
                </a:solidFill>
              </a:rPr>
              <a:t>JTC</a:t>
            </a:r>
            <a:r>
              <a:rPr lang="en-US" sz="1600" dirty="0">
                <a:solidFill>
                  <a:srgbClr val="002060"/>
                </a:solidFill>
              </a:rPr>
              <a:t>, Amex, Visa</a:t>
            </a:r>
            <a:br>
              <a:rPr lang="en-US" sz="1600" dirty="0">
                <a:solidFill>
                  <a:srgbClr val="002060"/>
                </a:solidFill>
              </a:rPr>
            </a:br>
            <a:r>
              <a:rPr lang="en-US" sz="1600" dirty="0">
                <a:solidFill>
                  <a:srgbClr val="002060"/>
                </a:solidFill>
              </a:rPr>
              <a:t>McWane, Meritor</a:t>
            </a:r>
          </a:p>
          <a:p>
            <a:r>
              <a:rPr lang="en-US" sz="1600" dirty="0" err="1">
                <a:solidFill>
                  <a:srgbClr val="002060"/>
                </a:solidFill>
              </a:rPr>
              <a:t>Mich</a:t>
            </a:r>
            <a:r>
              <a:rPr lang="en-US" sz="1600" dirty="0">
                <a:solidFill>
                  <a:srgbClr val="002060"/>
                </a:solidFill>
              </a:rPr>
              <a:t> BlueCross</a:t>
            </a:r>
            <a:endParaRPr lang="en-US" sz="1600" dirty="0"/>
          </a:p>
        </p:txBody>
      </p:sp>
      <p:sp>
        <p:nvSpPr>
          <p:cNvPr id="28" name="TextBox 27">
            <a:extLst>
              <a:ext uri="{FF2B5EF4-FFF2-40B4-BE49-F238E27FC236}">
                <a16:creationId xmlns:a16="http://schemas.microsoft.com/office/drawing/2014/main" id="{843DC558-4656-493F-9C81-FB4C0A04167B}"/>
              </a:ext>
            </a:extLst>
          </p:cNvPr>
          <p:cNvSpPr txBox="1"/>
          <p:nvPr/>
        </p:nvSpPr>
        <p:spPr>
          <a:xfrm>
            <a:off x="2480127" y="6352143"/>
            <a:ext cx="4371710" cy="369332"/>
          </a:xfrm>
          <a:prstGeom prst="rect">
            <a:avLst/>
          </a:prstGeom>
          <a:noFill/>
          <a:ln w="38100">
            <a:solidFill>
              <a:schemeClr val="tx1"/>
            </a:solidFill>
          </a:ln>
        </p:spPr>
        <p:txBody>
          <a:bodyPr wrap="square" rtlCol="0">
            <a:spAutoFit/>
          </a:bodyPr>
          <a:lstStyle/>
          <a:p>
            <a:r>
              <a:rPr lang="en-US" b="1" dirty="0">
                <a:solidFill>
                  <a:srgbClr val="0070C0"/>
                </a:solidFill>
              </a:rPr>
              <a:t>Net Effect on Consumers and Competition</a:t>
            </a:r>
          </a:p>
        </p:txBody>
      </p:sp>
      <p:sp>
        <p:nvSpPr>
          <p:cNvPr id="27" name="Slide Number Placeholder 26">
            <a:extLst>
              <a:ext uri="{FF2B5EF4-FFF2-40B4-BE49-F238E27FC236}">
                <a16:creationId xmlns:a16="http://schemas.microsoft.com/office/drawing/2014/main" id="{58648BDC-CF1F-4681-A447-8F7F35F0EEBC}"/>
              </a:ext>
            </a:extLst>
          </p:cNvPr>
          <p:cNvSpPr>
            <a:spLocks noGrp="1"/>
          </p:cNvSpPr>
          <p:nvPr>
            <p:ph type="sldNum" sz="quarter" idx="12"/>
          </p:nvPr>
        </p:nvSpPr>
        <p:spPr/>
        <p:txBody>
          <a:bodyPr/>
          <a:lstStyle/>
          <a:p>
            <a:fld id="{37C7E6BD-9F4D-4CC1-82B4-1BBBEC44B5AC}" type="slidenum">
              <a:rPr lang="en-US" smtClean="0"/>
              <a:t>13</a:t>
            </a:fld>
            <a:endParaRPr lang="en-US" dirty="0"/>
          </a:p>
        </p:txBody>
      </p:sp>
      <p:sp>
        <p:nvSpPr>
          <p:cNvPr id="9" name="TextBox 8">
            <a:extLst>
              <a:ext uri="{FF2B5EF4-FFF2-40B4-BE49-F238E27FC236}">
                <a16:creationId xmlns:a16="http://schemas.microsoft.com/office/drawing/2014/main" id="{77B501A8-995D-4847-9A6F-E8EA24009FE6}"/>
              </a:ext>
            </a:extLst>
          </p:cNvPr>
          <p:cNvSpPr txBox="1"/>
          <p:nvPr/>
        </p:nvSpPr>
        <p:spPr>
          <a:xfrm>
            <a:off x="11049280" y="2114574"/>
            <a:ext cx="1103995" cy="954107"/>
          </a:xfrm>
          <a:prstGeom prst="rect">
            <a:avLst/>
          </a:prstGeom>
          <a:noFill/>
        </p:spPr>
        <p:txBody>
          <a:bodyPr wrap="square" rtlCol="0">
            <a:spAutoFit/>
          </a:bodyPr>
          <a:lstStyle/>
          <a:p>
            <a:r>
              <a:rPr lang="en-US" sz="1400" i="1" dirty="0">
                <a:solidFill>
                  <a:srgbClr val="C00000"/>
                </a:solidFill>
              </a:rPr>
              <a:t>Single firm; </a:t>
            </a:r>
            <a:br>
              <a:rPr lang="en-US" sz="1400" i="1" dirty="0">
                <a:solidFill>
                  <a:srgbClr val="C00000"/>
                </a:solidFill>
              </a:rPr>
            </a:br>
            <a:r>
              <a:rPr lang="en-US" sz="1400" i="1" dirty="0">
                <a:solidFill>
                  <a:srgbClr val="C00000"/>
                </a:solidFill>
              </a:rPr>
              <a:t>vert/</a:t>
            </a:r>
            <a:r>
              <a:rPr lang="en-US" sz="1400" i="1" dirty="0" err="1">
                <a:solidFill>
                  <a:srgbClr val="C00000"/>
                </a:solidFill>
              </a:rPr>
              <a:t>horiz</a:t>
            </a:r>
            <a:r>
              <a:rPr lang="en-US" sz="1400" i="1" dirty="0">
                <a:solidFill>
                  <a:srgbClr val="C00000"/>
                </a:solidFill>
              </a:rPr>
              <a:t> agreement</a:t>
            </a:r>
          </a:p>
          <a:p>
            <a:endParaRPr lang="en-US" sz="1400" dirty="0"/>
          </a:p>
        </p:txBody>
      </p:sp>
      <p:cxnSp>
        <p:nvCxnSpPr>
          <p:cNvPr id="19" name="Straight Arrow Connector 18">
            <a:extLst>
              <a:ext uri="{FF2B5EF4-FFF2-40B4-BE49-F238E27FC236}">
                <a16:creationId xmlns:a16="http://schemas.microsoft.com/office/drawing/2014/main" id="{BA996F2A-28B3-4299-9B07-92C4918F2034}"/>
              </a:ext>
            </a:extLst>
          </p:cNvPr>
          <p:cNvCxnSpPr>
            <a:cxnSpLocks/>
          </p:cNvCxnSpPr>
          <p:nvPr/>
        </p:nvCxnSpPr>
        <p:spPr>
          <a:xfrm flipH="1">
            <a:off x="11088355" y="2846138"/>
            <a:ext cx="530605" cy="283950"/>
          </a:xfrm>
          <a:prstGeom prst="straightConnector1">
            <a:avLst/>
          </a:prstGeom>
          <a:ln w="28575">
            <a:solidFill>
              <a:srgbClr val="C00000"/>
            </a:solidFill>
            <a:tailEnd type="triangle"/>
          </a:ln>
        </p:spPr>
        <p:style>
          <a:lnRef idx="1">
            <a:schemeClr val="accent1"/>
          </a:lnRef>
          <a:fillRef idx="0">
            <a:schemeClr val="accent1"/>
          </a:fillRef>
          <a:effectRef idx="0">
            <a:schemeClr val="accent1"/>
          </a:effectRef>
          <a:fontRef idx="minor">
            <a:schemeClr val="tx1"/>
          </a:fontRef>
        </p:style>
      </p:cxnSp>
      <p:sp>
        <p:nvSpPr>
          <p:cNvPr id="30" name="Content Placeholder 2">
            <a:extLst>
              <a:ext uri="{FF2B5EF4-FFF2-40B4-BE49-F238E27FC236}">
                <a16:creationId xmlns:a16="http://schemas.microsoft.com/office/drawing/2014/main" id="{B4379A55-2DC2-4F52-AAB5-3B3F15C0C40A}"/>
              </a:ext>
            </a:extLst>
          </p:cNvPr>
          <p:cNvSpPr txBox="1">
            <a:spLocks/>
          </p:cNvSpPr>
          <p:nvPr/>
        </p:nvSpPr>
        <p:spPr>
          <a:xfrm>
            <a:off x="6918960" y="3367975"/>
            <a:ext cx="2194896" cy="1292101"/>
          </a:xfrm>
          <a:prstGeom prst="rect">
            <a:avLst/>
          </a:prstGeom>
          <a:ln>
            <a:solidFill>
              <a:schemeClr val="tx1"/>
            </a:solidFill>
          </a:ln>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sz="1600" dirty="0">
                <a:solidFill>
                  <a:srgbClr val="C00000"/>
                </a:solidFill>
              </a:rPr>
              <a:t>collusive</a:t>
            </a:r>
            <a:br>
              <a:rPr lang="en-US" sz="1600" dirty="0">
                <a:solidFill>
                  <a:srgbClr val="C00000"/>
                </a:solidFill>
              </a:rPr>
            </a:br>
            <a:r>
              <a:rPr lang="en-US" sz="1600" dirty="0">
                <a:solidFill>
                  <a:srgbClr val="C00000"/>
                </a:solidFill>
              </a:rPr>
              <a:t>(reduce own output)</a:t>
            </a:r>
            <a:br>
              <a:rPr lang="en-US" sz="1600" dirty="0">
                <a:solidFill>
                  <a:srgbClr val="C00000"/>
                </a:solidFill>
              </a:rPr>
            </a:br>
            <a:r>
              <a:rPr lang="en-US" sz="1600" dirty="0">
                <a:solidFill>
                  <a:srgbClr val="C00000"/>
                </a:solidFill>
              </a:rPr>
              <a:t> </a:t>
            </a:r>
            <a:br>
              <a:rPr lang="en-US" sz="1600" dirty="0">
                <a:solidFill>
                  <a:srgbClr val="C00000"/>
                </a:solidFill>
              </a:rPr>
            </a:br>
            <a:r>
              <a:rPr lang="en-US" sz="1600" dirty="0">
                <a:solidFill>
                  <a:srgbClr val="C00000"/>
                </a:solidFill>
              </a:rPr>
              <a:t> (group)</a:t>
            </a:r>
            <a:br>
              <a:rPr lang="en-US" sz="1600" dirty="0">
                <a:solidFill>
                  <a:srgbClr val="C00000"/>
                </a:solidFill>
              </a:rPr>
            </a:br>
            <a:r>
              <a:rPr lang="en-US" sz="1600" dirty="0"/>
              <a:t>     </a:t>
            </a:r>
          </a:p>
          <a:p>
            <a:pPr marL="0" indent="0">
              <a:buFont typeface="Arial" panose="020B0604020202020204" pitchFamily="34" charset="0"/>
              <a:buNone/>
            </a:pPr>
            <a:r>
              <a:rPr lang="en-US" sz="1800" u="sng" dirty="0"/>
              <a:t>    </a:t>
            </a:r>
          </a:p>
          <a:p>
            <a:pPr marL="0" indent="0">
              <a:buNone/>
            </a:pPr>
            <a:endParaRPr lang="en-US" u="sng" dirty="0"/>
          </a:p>
        </p:txBody>
      </p:sp>
      <p:cxnSp>
        <p:nvCxnSpPr>
          <p:cNvPr id="31" name="Straight Arrow Connector 30">
            <a:extLst>
              <a:ext uri="{FF2B5EF4-FFF2-40B4-BE49-F238E27FC236}">
                <a16:creationId xmlns:a16="http://schemas.microsoft.com/office/drawing/2014/main" id="{7B1F99DA-48BE-4115-9AA4-C200CB555FC6}"/>
              </a:ext>
            </a:extLst>
          </p:cNvPr>
          <p:cNvCxnSpPr>
            <a:cxnSpLocks/>
          </p:cNvCxnSpPr>
          <p:nvPr/>
        </p:nvCxnSpPr>
        <p:spPr>
          <a:xfrm flipH="1">
            <a:off x="6315279" y="2753474"/>
            <a:ext cx="1029430" cy="380056"/>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8389176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D4A6730E-3BDB-4FD5-8A58-EB178D099AF1}"/>
              </a:ext>
            </a:extLst>
          </p:cNvPr>
          <p:cNvSpPr txBox="1"/>
          <p:nvPr/>
        </p:nvSpPr>
        <p:spPr>
          <a:xfrm>
            <a:off x="5075208" y="431701"/>
            <a:ext cx="1197764" cy="369332"/>
          </a:xfrm>
          <a:prstGeom prst="rect">
            <a:avLst/>
          </a:prstGeom>
          <a:noFill/>
        </p:spPr>
        <p:txBody>
          <a:bodyPr wrap="none" rtlCol="0">
            <a:spAutoFit/>
          </a:bodyPr>
          <a:lstStyle/>
          <a:p>
            <a:r>
              <a:rPr lang="en-US" b="1" u="sng" dirty="0">
                <a:solidFill>
                  <a:srgbClr val="0070C0"/>
                </a:solidFill>
              </a:rPr>
              <a:t>Restraints</a:t>
            </a:r>
          </a:p>
        </p:txBody>
      </p:sp>
      <p:sp>
        <p:nvSpPr>
          <p:cNvPr id="3" name="TextBox 2">
            <a:extLst>
              <a:ext uri="{FF2B5EF4-FFF2-40B4-BE49-F238E27FC236}">
                <a16:creationId xmlns:a16="http://schemas.microsoft.com/office/drawing/2014/main" id="{D251AAE4-1C81-4E5F-B663-CE766A950507}"/>
              </a:ext>
            </a:extLst>
          </p:cNvPr>
          <p:cNvSpPr txBox="1"/>
          <p:nvPr/>
        </p:nvSpPr>
        <p:spPr>
          <a:xfrm>
            <a:off x="386629" y="808456"/>
            <a:ext cx="3139440" cy="1200329"/>
          </a:xfrm>
          <a:prstGeom prst="rect">
            <a:avLst/>
          </a:prstGeom>
          <a:noFill/>
        </p:spPr>
        <p:txBody>
          <a:bodyPr wrap="square" rtlCol="0">
            <a:spAutoFit/>
          </a:bodyPr>
          <a:lstStyle/>
          <a:p>
            <a:r>
              <a:rPr lang="en-US" b="1" u="sng" dirty="0" err="1">
                <a:solidFill>
                  <a:srgbClr val="00B050"/>
                </a:solidFill>
              </a:rPr>
              <a:t>Compet</a:t>
            </a:r>
            <a:r>
              <a:rPr lang="en-US" b="1" u="sng" dirty="0">
                <a:solidFill>
                  <a:srgbClr val="00B050"/>
                </a:solidFill>
              </a:rPr>
              <a:t> Benefits (good guy)</a:t>
            </a:r>
          </a:p>
          <a:p>
            <a:endParaRPr lang="en-US" dirty="0"/>
          </a:p>
          <a:p>
            <a:endParaRPr lang="en-US" dirty="0"/>
          </a:p>
          <a:p>
            <a:endParaRPr lang="en-US" dirty="0"/>
          </a:p>
        </p:txBody>
      </p:sp>
      <p:sp>
        <p:nvSpPr>
          <p:cNvPr id="4" name="TextBox 3">
            <a:extLst>
              <a:ext uri="{FF2B5EF4-FFF2-40B4-BE49-F238E27FC236}">
                <a16:creationId xmlns:a16="http://schemas.microsoft.com/office/drawing/2014/main" id="{5F32FE88-A1BB-47AB-9B3B-F32ED561FDEA}"/>
              </a:ext>
            </a:extLst>
          </p:cNvPr>
          <p:cNvSpPr txBox="1"/>
          <p:nvPr/>
        </p:nvSpPr>
        <p:spPr>
          <a:xfrm>
            <a:off x="7960399" y="784889"/>
            <a:ext cx="2762295" cy="369332"/>
          </a:xfrm>
          <a:prstGeom prst="rect">
            <a:avLst/>
          </a:prstGeom>
          <a:noFill/>
        </p:spPr>
        <p:txBody>
          <a:bodyPr wrap="none" rtlCol="0">
            <a:spAutoFit/>
          </a:bodyPr>
          <a:lstStyle/>
          <a:p>
            <a:r>
              <a:rPr lang="en-US" b="1" u="sng" dirty="0" err="1">
                <a:solidFill>
                  <a:srgbClr val="C00000"/>
                </a:solidFill>
              </a:rPr>
              <a:t>Compet</a:t>
            </a:r>
            <a:r>
              <a:rPr lang="en-US" b="1" u="sng" dirty="0">
                <a:solidFill>
                  <a:srgbClr val="C00000"/>
                </a:solidFill>
              </a:rPr>
              <a:t>. Harms (bad guy)</a:t>
            </a:r>
          </a:p>
        </p:txBody>
      </p:sp>
      <p:sp>
        <p:nvSpPr>
          <p:cNvPr id="5" name="TextBox 4">
            <a:extLst>
              <a:ext uri="{FF2B5EF4-FFF2-40B4-BE49-F238E27FC236}">
                <a16:creationId xmlns:a16="http://schemas.microsoft.com/office/drawing/2014/main" id="{3A618DE6-313B-4904-85C0-9002FDE7F06D}"/>
              </a:ext>
            </a:extLst>
          </p:cNvPr>
          <p:cNvSpPr txBox="1"/>
          <p:nvPr/>
        </p:nvSpPr>
        <p:spPr>
          <a:xfrm>
            <a:off x="8141553" y="1219648"/>
            <a:ext cx="2437719" cy="738664"/>
          </a:xfrm>
          <a:prstGeom prst="rect">
            <a:avLst/>
          </a:prstGeom>
          <a:noFill/>
          <a:ln w="12700">
            <a:solidFill>
              <a:schemeClr val="tx1"/>
            </a:solidFill>
          </a:ln>
        </p:spPr>
        <p:txBody>
          <a:bodyPr wrap="none" rtlCol="0">
            <a:spAutoFit/>
          </a:bodyPr>
          <a:lstStyle/>
          <a:p>
            <a:pPr marL="285750" indent="-285750">
              <a:buFont typeface="Arial" panose="020B0604020202020204" pitchFamily="34" charset="0"/>
              <a:buChar char="•"/>
            </a:pPr>
            <a:r>
              <a:rPr lang="en-US" sz="1400" dirty="0">
                <a:solidFill>
                  <a:srgbClr val="C00000"/>
                </a:solidFill>
              </a:rPr>
              <a:t>Raise price; reduce quality </a:t>
            </a:r>
          </a:p>
          <a:p>
            <a:pPr marL="285750" indent="-285750">
              <a:buFont typeface="Arial" panose="020B0604020202020204" pitchFamily="34" charset="0"/>
              <a:buChar char="•"/>
            </a:pPr>
            <a:r>
              <a:rPr lang="en-US" sz="1400" dirty="0">
                <a:solidFill>
                  <a:srgbClr val="C00000"/>
                </a:solidFill>
              </a:rPr>
              <a:t>Reduce output</a:t>
            </a:r>
          </a:p>
          <a:p>
            <a:pPr marL="285750" indent="-285750">
              <a:buFont typeface="Arial" panose="020B0604020202020204" pitchFamily="34" charset="0"/>
              <a:buChar char="•"/>
            </a:pPr>
            <a:r>
              <a:rPr lang="en-US" sz="1400" dirty="0">
                <a:solidFill>
                  <a:srgbClr val="C00000"/>
                </a:solidFill>
              </a:rPr>
              <a:t>Reduce Innovation</a:t>
            </a:r>
          </a:p>
        </p:txBody>
      </p:sp>
      <p:sp>
        <p:nvSpPr>
          <p:cNvPr id="6" name="TextBox 5">
            <a:extLst>
              <a:ext uri="{FF2B5EF4-FFF2-40B4-BE49-F238E27FC236}">
                <a16:creationId xmlns:a16="http://schemas.microsoft.com/office/drawing/2014/main" id="{495A32B2-61A6-4D4A-9793-52FE292D991E}"/>
              </a:ext>
            </a:extLst>
          </p:cNvPr>
          <p:cNvSpPr txBox="1"/>
          <p:nvPr/>
        </p:nvSpPr>
        <p:spPr>
          <a:xfrm>
            <a:off x="7838770" y="2023325"/>
            <a:ext cx="2630780" cy="954107"/>
          </a:xfrm>
          <a:prstGeom prst="rect">
            <a:avLst/>
          </a:prstGeom>
          <a:noFill/>
          <a:ln>
            <a:solidFill>
              <a:schemeClr val="bg2">
                <a:lumMod val="25000"/>
              </a:schemeClr>
            </a:solidFill>
          </a:ln>
        </p:spPr>
        <p:txBody>
          <a:bodyPr wrap="square" rtlCol="0">
            <a:spAutoFit/>
          </a:bodyPr>
          <a:lstStyle/>
          <a:p>
            <a:r>
              <a:rPr lang="en-US" sz="1400" dirty="0">
                <a:solidFill>
                  <a:schemeClr val="accent2">
                    <a:lumMod val="75000"/>
                  </a:schemeClr>
                </a:solidFill>
              </a:rPr>
              <a:t>Achieve/Enhance/Maintain </a:t>
            </a:r>
          </a:p>
          <a:p>
            <a:r>
              <a:rPr lang="en-US" sz="1400" dirty="0">
                <a:solidFill>
                  <a:schemeClr val="accent2">
                    <a:lumMod val="75000"/>
                  </a:schemeClr>
                </a:solidFill>
              </a:rPr>
              <a:t>Market Power/Monopoly Power </a:t>
            </a:r>
          </a:p>
          <a:p>
            <a:r>
              <a:rPr lang="en-US" sz="1400" i="1" dirty="0">
                <a:solidFill>
                  <a:schemeClr val="accent2">
                    <a:lumMod val="75000"/>
                  </a:schemeClr>
                </a:solidFill>
              </a:rPr>
              <a:t>Long run vs Short run effects</a:t>
            </a:r>
          </a:p>
          <a:p>
            <a:endParaRPr lang="en-US" sz="1400" dirty="0"/>
          </a:p>
        </p:txBody>
      </p:sp>
      <p:sp>
        <p:nvSpPr>
          <p:cNvPr id="7" name="Content Placeholder 2">
            <a:extLst>
              <a:ext uri="{FF2B5EF4-FFF2-40B4-BE49-F238E27FC236}">
                <a16:creationId xmlns:a16="http://schemas.microsoft.com/office/drawing/2014/main" id="{694B70B2-9E48-447B-B690-E5BF8799FD61}"/>
              </a:ext>
            </a:extLst>
          </p:cNvPr>
          <p:cNvSpPr txBox="1">
            <a:spLocks/>
          </p:cNvSpPr>
          <p:nvPr/>
        </p:nvSpPr>
        <p:spPr>
          <a:xfrm>
            <a:off x="6781645" y="3185537"/>
            <a:ext cx="2194896" cy="1544834"/>
          </a:xfrm>
          <a:prstGeom prst="rect">
            <a:avLst/>
          </a:prstGeom>
          <a:ln>
            <a:solidFill>
              <a:schemeClr val="tx1"/>
            </a:solidFill>
          </a:ln>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sz="1600" dirty="0">
                <a:solidFill>
                  <a:srgbClr val="C00000"/>
                </a:solidFill>
              </a:rPr>
              <a:t>collusive</a:t>
            </a:r>
            <a:br>
              <a:rPr lang="en-US" sz="1600" dirty="0">
                <a:solidFill>
                  <a:srgbClr val="C00000"/>
                </a:solidFill>
              </a:rPr>
            </a:br>
            <a:r>
              <a:rPr lang="en-US" sz="1600" dirty="0">
                <a:solidFill>
                  <a:srgbClr val="C00000"/>
                </a:solidFill>
              </a:rPr>
              <a:t>(reduce own output) </a:t>
            </a:r>
            <a:br>
              <a:rPr lang="en-US" sz="1600" dirty="0">
                <a:solidFill>
                  <a:srgbClr val="C00000"/>
                </a:solidFill>
              </a:rPr>
            </a:br>
            <a:r>
              <a:rPr lang="en-US" sz="1600" dirty="0">
                <a:solidFill>
                  <a:srgbClr val="C00000"/>
                </a:solidFill>
              </a:rPr>
              <a:t> (group)</a:t>
            </a:r>
          </a:p>
          <a:p>
            <a:pPr marL="0" indent="0" algn="ctr">
              <a:buFont typeface="Arial" panose="020B0604020202020204" pitchFamily="34" charset="0"/>
              <a:buNone/>
            </a:pPr>
            <a:r>
              <a:rPr lang="en-US" sz="1600" dirty="0">
                <a:solidFill>
                  <a:srgbClr val="C00000"/>
                </a:solidFill>
              </a:rPr>
              <a:t>Note: single firm exploitive is often privileged</a:t>
            </a:r>
            <a:br>
              <a:rPr lang="en-US" sz="1600" dirty="0">
                <a:solidFill>
                  <a:srgbClr val="C00000"/>
                </a:solidFill>
              </a:rPr>
            </a:br>
            <a:r>
              <a:rPr lang="en-US" sz="1600" dirty="0"/>
              <a:t>     </a:t>
            </a:r>
          </a:p>
          <a:p>
            <a:pPr marL="0" indent="0">
              <a:buFont typeface="Arial" panose="020B0604020202020204" pitchFamily="34" charset="0"/>
              <a:buNone/>
            </a:pPr>
            <a:r>
              <a:rPr lang="en-US" sz="1800" u="sng" dirty="0"/>
              <a:t>    </a:t>
            </a:r>
          </a:p>
          <a:p>
            <a:pPr marL="0" indent="0">
              <a:buNone/>
            </a:pPr>
            <a:endParaRPr lang="en-US" u="sng" dirty="0"/>
          </a:p>
        </p:txBody>
      </p:sp>
      <p:sp>
        <p:nvSpPr>
          <p:cNvPr id="8" name="Content Placeholder 3">
            <a:extLst>
              <a:ext uri="{FF2B5EF4-FFF2-40B4-BE49-F238E27FC236}">
                <a16:creationId xmlns:a16="http://schemas.microsoft.com/office/drawing/2014/main" id="{B39542E5-CC4D-49E3-9B3B-67583D06FDA1}"/>
              </a:ext>
            </a:extLst>
          </p:cNvPr>
          <p:cNvSpPr txBox="1">
            <a:spLocks/>
          </p:cNvSpPr>
          <p:nvPr/>
        </p:nvSpPr>
        <p:spPr>
          <a:xfrm>
            <a:off x="9442574" y="3295750"/>
            <a:ext cx="2370123" cy="1113690"/>
          </a:xfrm>
          <a:prstGeom prst="rect">
            <a:avLst/>
          </a:prstGeom>
          <a:ln>
            <a:solidFill>
              <a:schemeClr val="tx2"/>
            </a:solidFill>
          </a:ln>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spcBef>
                <a:spcPts val="0"/>
              </a:spcBef>
              <a:buNone/>
            </a:pPr>
            <a:r>
              <a:rPr lang="en-US" sz="1600" dirty="0">
                <a:solidFill>
                  <a:schemeClr val="accent2">
                    <a:lumMod val="50000"/>
                  </a:schemeClr>
                </a:solidFill>
              </a:rPr>
              <a:t>Exclusionary (Reduce competitors’ output)</a:t>
            </a:r>
          </a:p>
          <a:p>
            <a:pPr>
              <a:spcBef>
                <a:spcPts val="0"/>
              </a:spcBef>
            </a:pPr>
            <a:r>
              <a:rPr lang="en-US" sz="1600" dirty="0">
                <a:solidFill>
                  <a:schemeClr val="accent2">
                    <a:lumMod val="50000"/>
                  </a:schemeClr>
                </a:solidFill>
              </a:rPr>
              <a:t>RRC foreclosure (input/customer)</a:t>
            </a:r>
          </a:p>
          <a:p>
            <a:pPr>
              <a:spcBef>
                <a:spcPts val="0"/>
              </a:spcBef>
            </a:pPr>
            <a:r>
              <a:rPr lang="en-US" sz="1600" dirty="0">
                <a:solidFill>
                  <a:schemeClr val="accent2">
                    <a:lumMod val="50000"/>
                  </a:schemeClr>
                </a:solidFill>
              </a:rPr>
              <a:t>Predatory pricing (BG)</a:t>
            </a:r>
          </a:p>
          <a:p>
            <a:endParaRPr lang="en-US" dirty="0"/>
          </a:p>
        </p:txBody>
      </p:sp>
      <p:cxnSp>
        <p:nvCxnSpPr>
          <p:cNvPr id="10" name="Straight Arrow Connector 9">
            <a:extLst>
              <a:ext uri="{FF2B5EF4-FFF2-40B4-BE49-F238E27FC236}">
                <a16:creationId xmlns:a16="http://schemas.microsoft.com/office/drawing/2014/main" id="{9D5792A9-BF4A-4D21-A75E-69466759E625}"/>
              </a:ext>
            </a:extLst>
          </p:cNvPr>
          <p:cNvCxnSpPr>
            <a:cxnSpLocks/>
          </p:cNvCxnSpPr>
          <p:nvPr/>
        </p:nvCxnSpPr>
        <p:spPr>
          <a:xfrm flipH="1">
            <a:off x="3273172" y="801033"/>
            <a:ext cx="1963972" cy="18343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2BE8243E-D78F-487A-A1CE-EAEED4E473AF}"/>
              </a:ext>
            </a:extLst>
          </p:cNvPr>
          <p:cNvCxnSpPr>
            <a:cxnSpLocks/>
          </p:cNvCxnSpPr>
          <p:nvPr/>
        </p:nvCxnSpPr>
        <p:spPr>
          <a:xfrm>
            <a:off x="5892800" y="801033"/>
            <a:ext cx="2052320" cy="247233"/>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id="{5A6C8534-44B5-4431-B60B-A460E52CA1DD}"/>
              </a:ext>
            </a:extLst>
          </p:cNvPr>
          <p:cNvCxnSpPr>
            <a:cxnSpLocks/>
          </p:cNvCxnSpPr>
          <p:nvPr/>
        </p:nvCxnSpPr>
        <p:spPr>
          <a:xfrm flipH="1">
            <a:off x="7762575" y="2848732"/>
            <a:ext cx="751505" cy="44701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id="{75D742AA-C759-4241-BFAB-A0E450BF6A9A}"/>
              </a:ext>
            </a:extLst>
          </p:cNvPr>
          <p:cNvCxnSpPr>
            <a:cxnSpLocks/>
          </p:cNvCxnSpPr>
          <p:nvPr/>
        </p:nvCxnSpPr>
        <p:spPr>
          <a:xfrm>
            <a:off x="9154160" y="2848732"/>
            <a:ext cx="822960" cy="47657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BDF32D1C-1E8F-4B95-94BB-88ED09FF3EB7}"/>
              </a:ext>
            </a:extLst>
          </p:cNvPr>
          <p:cNvSpPr txBox="1"/>
          <p:nvPr/>
        </p:nvSpPr>
        <p:spPr>
          <a:xfrm>
            <a:off x="4277309" y="969124"/>
            <a:ext cx="2458272" cy="2431435"/>
          </a:xfrm>
          <a:prstGeom prst="rect">
            <a:avLst/>
          </a:prstGeom>
          <a:noFill/>
          <a:ln>
            <a:solidFill>
              <a:schemeClr val="tx2">
                <a:lumMod val="50000"/>
              </a:schemeClr>
            </a:solidFill>
          </a:ln>
        </p:spPr>
        <p:txBody>
          <a:bodyPr wrap="square" rtlCol="0">
            <a:spAutoFit/>
          </a:bodyPr>
          <a:lstStyle/>
          <a:p>
            <a:pPr marL="91440" lvl="1"/>
            <a:r>
              <a:rPr lang="en-US" sz="1400" dirty="0">
                <a:solidFill>
                  <a:srgbClr val="0070C0"/>
                </a:solidFill>
                <a:sym typeface="Wingdings" panose="05000000000000000000" pitchFamily="2" charset="2"/>
              </a:rPr>
              <a:t>Single firm vs group</a:t>
            </a:r>
          </a:p>
          <a:p>
            <a:pPr marL="91440" lvl="1"/>
            <a:r>
              <a:rPr lang="en-US" sz="1400" dirty="0">
                <a:solidFill>
                  <a:srgbClr val="0070C0"/>
                </a:solidFill>
                <a:sym typeface="Wingdings" panose="05000000000000000000" pitchFamily="2" charset="2"/>
              </a:rPr>
              <a:t>Single firm </a:t>
            </a:r>
          </a:p>
          <a:p>
            <a:pPr marL="91440" lvl="1"/>
            <a:r>
              <a:rPr lang="en-US" sz="1400" dirty="0">
                <a:solidFill>
                  <a:srgbClr val="0070C0"/>
                </a:solidFill>
                <a:sym typeface="Wingdings" panose="05000000000000000000" pitchFamily="2" charset="2"/>
              </a:rPr>
              <a:t>     Single level</a:t>
            </a:r>
          </a:p>
          <a:p>
            <a:pPr marL="91440" lvl="1"/>
            <a:r>
              <a:rPr lang="en-US" sz="1400" dirty="0">
                <a:solidFill>
                  <a:srgbClr val="0070C0"/>
                </a:solidFill>
                <a:sym typeface="Wingdings" panose="05000000000000000000" pitchFamily="2" charset="2"/>
              </a:rPr>
              <a:t>      multiple levels</a:t>
            </a:r>
          </a:p>
          <a:p>
            <a:pPr marL="91440" lvl="1"/>
            <a:r>
              <a:rPr lang="en-US" sz="1400" u="sng" dirty="0">
                <a:solidFill>
                  <a:srgbClr val="0070C0"/>
                </a:solidFill>
                <a:sym typeface="Wingdings" panose="05000000000000000000" pitchFamily="2" charset="2"/>
              </a:rPr>
              <a:t>Group of Firms (Agreement)</a:t>
            </a:r>
            <a:r>
              <a:rPr lang="en-US" sz="1400" dirty="0">
                <a:solidFill>
                  <a:srgbClr val="0070C0"/>
                </a:solidFill>
                <a:sym typeface="Wingdings" panose="05000000000000000000" pitchFamily="2" charset="2"/>
              </a:rPr>
              <a:t>      </a:t>
            </a:r>
            <a:r>
              <a:rPr lang="en-US" sz="1400" i="1" dirty="0">
                <a:solidFill>
                  <a:srgbClr val="0070C0"/>
                </a:solidFill>
                <a:sym typeface="Wingdings" panose="05000000000000000000" pitchFamily="2" charset="2"/>
              </a:rPr>
              <a:t>Horizontal/Vertical/Both              </a:t>
            </a:r>
          </a:p>
          <a:p>
            <a:pPr marL="91440" lvl="1"/>
            <a:r>
              <a:rPr lang="en-US" sz="1400" dirty="0">
                <a:solidFill>
                  <a:srgbClr val="0070C0"/>
                </a:solidFill>
                <a:sym typeface="Wingdings" panose="05000000000000000000" pitchFamily="2" charset="2"/>
              </a:rPr>
              <a:t>      -Formal agreement</a:t>
            </a:r>
          </a:p>
          <a:p>
            <a:pPr marL="91440" lvl="1"/>
            <a:r>
              <a:rPr lang="en-US" sz="1400" dirty="0">
                <a:solidFill>
                  <a:srgbClr val="0070C0"/>
                </a:solidFill>
                <a:sym typeface="Wingdings" panose="05000000000000000000" pitchFamily="2" charset="2"/>
              </a:rPr>
              <a:t>       -Tacit  interdependence</a:t>
            </a:r>
            <a:br>
              <a:rPr lang="en-US" sz="1400" dirty="0">
                <a:solidFill>
                  <a:srgbClr val="0070C0"/>
                </a:solidFill>
                <a:sym typeface="Wingdings" panose="05000000000000000000" pitchFamily="2" charset="2"/>
              </a:rPr>
            </a:br>
            <a:r>
              <a:rPr lang="en-US" sz="1400" dirty="0">
                <a:solidFill>
                  <a:srgbClr val="0070C0"/>
                </a:solidFill>
                <a:sym typeface="Wingdings" panose="05000000000000000000" pitchFamily="2" charset="2"/>
              </a:rPr>
              <a:t>       -Parallel Accom Conduct</a:t>
            </a:r>
          </a:p>
          <a:p>
            <a:pPr lvl="1"/>
            <a:endParaRPr lang="en-US" sz="1400" dirty="0">
              <a:sym typeface="Wingdings" panose="05000000000000000000" pitchFamily="2" charset="2"/>
            </a:endParaRPr>
          </a:p>
          <a:p>
            <a:endParaRPr lang="en-US" sz="1200" dirty="0"/>
          </a:p>
        </p:txBody>
      </p:sp>
      <p:sp>
        <p:nvSpPr>
          <p:cNvPr id="21" name="TextBox 20">
            <a:extLst>
              <a:ext uri="{FF2B5EF4-FFF2-40B4-BE49-F238E27FC236}">
                <a16:creationId xmlns:a16="http://schemas.microsoft.com/office/drawing/2014/main" id="{0A6EDCA6-9598-4196-9C57-DA9E9D412DBA}"/>
              </a:ext>
            </a:extLst>
          </p:cNvPr>
          <p:cNvSpPr txBox="1"/>
          <p:nvPr/>
        </p:nvSpPr>
        <p:spPr>
          <a:xfrm>
            <a:off x="386629" y="1160467"/>
            <a:ext cx="3139440" cy="3816429"/>
          </a:xfrm>
          <a:prstGeom prst="rect">
            <a:avLst/>
          </a:prstGeom>
          <a:noFill/>
          <a:ln>
            <a:solidFill>
              <a:schemeClr val="tx1">
                <a:lumMod val="95000"/>
                <a:lumOff val="5000"/>
              </a:schemeClr>
            </a:solidFill>
          </a:ln>
        </p:spPr>
        <p:txBody>
          <a:bodyPr wrap="square" rtlCol="0">
            <a:spAutoFit/>
          </a:bodyPr>
          <a:lstStyle/>
          <a:p>
            <a:pPr marL="285750" indent="-285750">
              <a:buFont typeface="Arial" panose="020B0604020202020204" pitchFamily="34" charset="0"/>
              <a:buChar char="•"/>
            </a:pPr>
            <a:r>
              <a:rPr lang="en-US" sz="1600" dirty="0">
                <a:solidFill>
                  <a:srgbClr val="00B050"/>
                </a:solidFill>
              </a:rPr>
              <a:t>Lower costs</a:t>
            </a:r>
          </a:p>
          <a:p>
            <a:pPr marL="285750" indent="-285750">
              <a:buFont typeface="Arial" panose="020B0604020202020204" pitchFamily="34" charset="0"/>
              <a:buChar char="•"/>
            </a:pPr>
            <a:r>
              <a:rPr lang="en-US" sz="1600" dirty="0">
                <a:solidFill>
                  <a:srgbClr val="00B050"/>
                </a:solidFill>
              </a:rPr>
              <a:t>New products (increased innovation)</a:t>
            </a:r>
          </a:p>
          <a:p>
            <a:pPr marL="285750" indent="-285750">
              <a:buFont typeface="Arial" panose="020B0604020202020204" pitchFamily="34" charset="0"/>
              <a:buChar char="•"/>
            </a:pPr>
            <a:r>
              <a:rPr lang="en-US" sz="1600" dirty="0">
                <a:solidFill>
                  <a:srgbClr val="00B050"/>
                </a:solidFill>
              </a:rPr>
              <a:t>Improved (high quality) products</a:t>
            </a:r>
          </a:p>
          <a:p>
            <a:pPr marL="285750" indent="-285750">
              <a:buFont typeface="Arial" panose="020B0604020202020204" pitchFamily="34" charset="0"/>
              <a:buChar char="•"/>
            </a:pPr>
            <a:r>
              <a:rPr lang="en-US" sz="1600" dirty="0">
                <a:solidFill>
                  <a:srgbClr val="00B050"/>
                </a:solidFill>
              </a:rPr>
              <a:t>Improved incentives</a:t>
            </a:r>
          </a:p>
          <a:p>
            <a:pPr marL="742950" lvl="1" indent="-285750">
              <a:buFont typeface="Arial" panose="020B0604020202020204" pitchFamily="34" charset="0"/>
              <a:buChar char="•"/>
            </a:pPr>
            <a:r>
              <a:rPr lang="en-US" sz="1600" dirty="0">
                <a:solidFill>
                  <a:srgbClr val="00B050"/>
                </a:solidFill>
              </a:rPr>
              <a:t>Eliminate free riding</a:t>
            </a:r>
          </a:p>
          <a:p>
            <a:pPr marL="742950" lvl="1" indent="-285750">
              <a:buFont typeface="Arial" panose="020B0604020202020204" pitchFamily="34" charset="0"/>
              <a:buChar char="•"/>
            </a:pPr>
            <a:r>
              <a:rPr lang="en-US" sz="1600" dirty="0">
                <a:solidFill>
                  <a:srgbClr val="00B050"/>
                </a:solidFill>
              </a:rPr>
              <a:t>Harmonize incentives (internalize complements/EDM)</a:t>
            </a:r>
          </a:p>
          <a:p>
            <a:pPr marL="742950" lvl="1" indent="-285750">
              <a:buFont typeface="Arial" panose="020B0604020202020204" pitchFamily="34" charset="0"/>
              <a:buChar char="•"/>
            </a:pPr>
            <a:r>
              <a:rPr lang="en-US" sz="1600" dirty="0">
                <a:solidFill>
                  <a:srgbClr val="00B050"/>
                </a:solidFill>
              </a:rPr>
              <a:t>Disrupt oligopoly (create maverick seller/disruptive buyer(countervailing power)</a:t>
            </a:r>
          </a:p>
          <a:p>
            <a:endParaRPr lang="en-US" dirty="0"/>
          </a:p>
        </p:txBody>
      </p:sp>
      <p:sp>
        <p:nvSpPr>
          <p:cNvPr id="22" name="TextBox 21">
            <a:extLst>
              <a:ext uri="{FF2B5EF4-FFF2-40B4-BE49-F238E27FC236}">
                <a16:creationId xmlns:a16="http://schemas.microsoft.com/office/drawing/2014/main" id="{E6D022AF-3321-4F86-8A90-6331B18661FA}"/>
              </a:ext>
            </a:extLst>
          </p:cNvPr>
          <p:cNvSpPr txBox="1"/>
          <p:nvPr/>
        </p:nvSpPr>
        <p:spPr>
          <a:xfrm>
            <a:off x="4523395" y="3721016"/>
            <a:ext cx="2037737" cy="2585323"/>
          </a:xfrm>
          <a:prstGeom prst="rect">
            <a:avLst/>
          </a:prstGeom>
          <a:noFill/>
          <a:ln w="12700">
            <a:solidFill>
              <a:schemeClr val="tx1"/>
            </a:solidFill>
          </a:ln>
        </p:spPr>
        <p:txBody>
          <a:bodyPr wrap="none" rtlCol="0">
            <a:spAutoFit/>
          </a:bodyPr>
          <a:lstStyle/>
          <a:p>
            <a:r>
              <a:rPr lang="en-US" i="1" u="sng" dirty="0">
                <a:solidFill>
                  <a:srgbClr val="002060"/>
                </a:solidFill>
                <a:sym typeface="Wingdings" panose="05000000000000000000" pitchFamily="2" charset="2"/>
              </a:rPr>
              <a:t>Restraint examples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Joint pricing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JVs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Mergers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RPM</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Exclusive Dealing </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Tying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MFNs</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Predatory Pricing</a:t>
            </a:r>
          </a:p>
          <a:p>
            <a:pPr marL="285750" indent="-285750">
              <a:buFont typeface="Arial" panose="020B0604020202020204" pitchFamily="34" charset="0"/>
              <a:buChar char="•"/>
            </a:pPr>
            <a:r>
              <a:rPr lang="en-US" sz="1600" dirty="0">
                <a:solidFill>
                  <a:srgbClr val="002060"/>
                </a:solidFill>
                <a:sym typeface="Wingdings" panose="05000000000000000000" pitchFamily="2" charset="2"/>
              </a:rPr>
              <a:t>Refusals to Deal</a:t>
            </a:r>
            <a:endParaRPr lang="en-US" sz="1600" dirty="0">
              <a:solidFill>
                <a:srgbClr val="002060"/>
              </a:solidFill>
            </a:endParaRPr>
          </a:p>
        </p:txBody>
      </p:sp>
      <p:sp>
        <p:nvSpPr>
          <p:cNvPr id="23" name="TextBox 22">
            <a:extLst>
              <a:ext uri="{FF2B5EF4-FFF2-40B4-BE49-F238E27FC236}">
                <a16:creationId xmlns:a16="http://schemas.microsoft.com/office/drawing/2014/main" id="{3A54944F-C79B-4C2F-A14A-B7AF10B262B5}"/>
              </a:ext>
            </a:extLst>
          </p:cNvPr>
          <p:cNvSpPr txBox="1"/>
          <p:nvPr/>
        </p:nvSpPr>
        <p:spPr>
          <a:xfrm>
            <a:off x="7047785" y="4737666"/>
            <a:ext cx="1941231" cy="2092881"/>
          </a:xfrm>
          <a:prstGeom prst="rect">
            <a:avLst/>
          </a:prstGeom>
          <a:noFill/>
          <a:ln>
            <a:solidFill>
              <a:schemeClr val="tx1"/>
            </a:solidFill>
          </a:ln>
        </p:spPr>
        <p:txBody>
          <a:bodyPr wrap="square" rtlCol="0">
            <a:spAutoFit/>
          </a:bodyPr>
          <a:lstStyle/>
          <a:p>
            <a:pPr algn="ctr"/>
            <a:r>
              <a:rPr lang="en-US" i="1" u="sng" dirty="0">
                <a:solidFill>
                  <a:srgbClr val="002060"/>
                </a:solidFill>
              </a:rPr>
              <a:t>Examples</a:t>
            </a:r>
            <a:r>
              <a:rPr lang="en-US" dirty="0">
                <a:solidFill>
                  <a:srgbClr val="002060"/>
                </a:solidFill>
              </a:rPr>
              <a:t>:</a:t>
            </a:r>
          </a:p>
          <a:p>
            <a:pPr algn="ctr"/>
            <a:r>
              <a:rPr lang="en-US" sz="1600" dirty="0">
                <a:solidFill>
                  <a:srgbClr val="002060"/>
                </a:solidFill>
              </a:rPr>
              <a:t>Lysine</a:t>
            </a:r>
            <a:br>
              <a:rPr lang="en-US" sz="1600" dirty="0">
                <a:solidFill>
                  <a:srgbClr val="002060"/>
                </a:solidFill>
              </a:rPr>
            </a:br>
            <a:r>
              <a:rPr lang="en-US" sz="1600" dirty="0" err="1">
                <a:solidFill>
                  <a:srgbClr val="002060"/>
                </a:solidFill>
              </a:rPr>
              <a:t>BRG</a:t>
            </a:r>
            <a:endParaRPr lang="en-US" sz="1600" dirty="0">
              <a:solidFill>
                <a:srgbClr val="002060"/>
              </a:solidFill>
            </a:endParaRPr>
          </a:p>
          <a:p>
            <a:pPr algn="ctr"/>
            <a:r>
              <a:rPr lang="en-US" sz="1600" dirty="0">
                <a:solidFill>
                  <a:srgbClr val="002060"/>
                </a:solidFill>
              </a:rPr>
              <a:t>Am Column Lumber</a:t>
            </a:r>
          </a:p>
          <a:p>
            <a:pPr algn="ctr"/>
            <a:r>
              <a:rPr lang="en-US" sz="1600" dirty="0">
                <a:solidFill>
                  <a:srgbClr val="002060"/>
                </a:solidFill>
              </a:rPr>
              <a:t>NCAA</a:t>
            </a:r>
          </a:p>
          <a:p>
            <a:pPr algn="ctr"/>
            <a:r>
              <a:rPr lang="en-US" sz="1600" dirty="0">
                <a:solidFill>
                  <a:srgbClr val="002060"/>
                </a:solidFill>
              </a:rPr>
              <a:t>Horizontal Mergers</a:t>
            </a:r>
          </a:p>
          <a:p>
            <a:pPr algn="ctr"/>
            <a:r>
              <a:rPr lang="en-US" sz="1600" dirty="0">
                <a:solidFill>
                  <a:srgbClr val="002060"/>
                </a:solidFill>
              </a:rPr>
              <a:t>eBooks</a:t>
            </a:r>
          </a:p>
          <a:p>
            <a:pPr algn="ctr"/>
            <a:r>
              <a:rPr lang="en-US" sz="1600" dirty="0">
                <a:solidFill>
                  <a:srgbClr val="002060"/>
                </a:solidFill>
              </a:rPr>
              <a:t>Sugar Institute</a:t>
            </a:r>
          </a:p>
        </p:txBody>
      </p:sp>
      <p:sp>
        <p:nvSpPr>
          <p:cNvPr id="24" name="TextBox 23">
            <a:extLst>
              <a:ext uri="{FF2B5EF4-FFF2-40B4-BE49-F238E27FC236}">
                <a16:creationId xmlns:a16="http://schemas.microsoft.com/office/drawing/2014/main" id="{77EEEB8A-0D69-4D48-BB08-502C1562259E}"/>
              </a:ext>
            </a:extLst>
          </p:cNvPr>
          <p:cNvSpPr txBox="1"/>
          <p:nvPr/>
        </p:nvSpPr>
        <p:spPr>
          <a:xfrm>
            <a:off x="9299875" y="4409440"/>
            <a:ext cx="2370122" cy="2369880"/>
          </a:xfrm>
          <a:prstGeom prst="rect">
            <a:avLst/>
          </a:prstGeom>
          <a:noFill/>
          <a:ln>
            <a:solidFill>
              <a:schemeClr val="tx2"/>
            </a:solidFill>
          </a:ln>
        </p:spPr>
        <p:txBody>
          <a:bodyPr wrap="square" rtlCol="0">
            <a:spAutoFit/>
          </a:bodyPr>
          <a:lstStyle/>
          <a:p>
            <a:r>
              <a:rPr lang="en-US" u="sng" dirty="0">
                <a:solidFill>
                  <a:schemeClr val="accent2">
                    <a:lumMod val="50000"/>
                  </a:schemeClr>
                </a:solidFill>
              </a:rPr>
              <a:t>Effects</a:t>
            </a:r>
            <a:endParaRPr lang="en-US" dirty="0">
              <a:solidFill>
                <a:schemeClr val="accent2">
                  <a:lumMod val="50000"/>
                </a:schemeClr>
              </a:solidFill>
            </a:endParaRPr>
          </a:p>
          <a:p>
            <a:r>
              <a:rPr lang="en-US" sz="1600" dirty="0">
                <a:solidFill>
                  <a:schemeClr val="accent2">
                    <a:lumMod val="50000"/>
                  </a:schemeClr>
                </a:solidFill>
              </a:rPr>
              <a:t>RRC/induce exit/</a:t>
            </a:r>
            <a:br>
              <a:rPr lang="en-US" sz="1600" dirty="0">
                <a:solidFill>
                  <a:schemeClr val="accent2">
                    <a:lumMod val="50000"/>
                  </a:schemeClr>
                </a:solidFill>
              </a:rPr>
            </a:br>
            <a:r>
              <a:rPr lang="en-US" sz="1600" dirty="0">
                <a:solidFill>
                  <a:schemeClr val="accent2">
                    <a:lumMod val="50000"/>
                  </a:schemeClr>
                </a:solidFill>
              </a:rPr>
              <a:t>Deter entry/raise BTEs</a:t>
            </a:r>
          </a:p>
          <a:p>
            <a:r>
              <a:rPr lang="en-US" i="1" u="sng" dirty="0">
                <a:solidFill>
                  <a:srgbClr val="002060"/>
                </a:solidFill>
              </a:rPr>
              <a:t>Examples</a:t>
            </a:r>
          </a:p>
          <a:p>
            <a:r>
              <a:rPr lang="en-US" sz="1600" dirty="0" err="1">
                <a:solidFill>
                  <a:srgbClr val="002060"/>
                </a:solidFill>
              </a:rPr>
              <a:t>RealComp</a:t>
            </a:r>
            <a:endParaRPr lang="en-US" sz="1600" dirty="0">
              <a:solidFill>
                <a:srgbClr val="002060"/>
              </a:solidFill>
            </a:endParaRPr>
          </a:p>
          <a:p>
            <a:r>
              <a:rPr lang="en-US" sz="1600" dirty="0">
                <a:solidFill>
                  <a:srgbClr val="002060"/>
                </a:solidFill>
              </a:rPr>
              <a:t>Lorain Journal, Microsoft</a:t>
            </a:r>
          </a:p>
          <a:p>
            <a:r>
              <a:rPr lang="en-US" sz="1600" dirty="0" err="1">
                <a:solidFill>
                  <a:srgbClr val="002060"/>
                </a:solidFill>
              </a:rPr>
              <a:t>JTC</a:t>
            </a:r>
            <a:r>
              <a:rPr lang="en-US" sz="1600" dirty="0">
                <a:solidFill>
                  <a:srgbClr val="002060"/>
                </a:solidFill>
              </a:rPr>
              <a:t>, Amex, Visa</a:t>
            </a:r>
            <a:br>
              <a:rPr lang="en-US" sz="1600" dirty="0">
                <a:solidFill>
                  <a:srgbClr val="002060"/>
                </a:solidFill>
              </a:rPr>
            </a:br>
            <a:r>
              <a:rPr lang="en-US" sz="1600" dirty="0" err="1">
                <a:solidFill>
                  <a:srgbClr val="002060"/>
                </a:solidFill>
              </a:rPr>
              <a:t>McWane</a:t>
            </a:r>
            <a:r>
              <a:rPr lang="en-US" sz="1600" dirty="0">
                <a:solidFill>
                  <a:srgbClr val="002060"/>
                </a:solidFill>
              </a:rPr>
              <a:t>, Meritor</a:t>
            </a:r>
          </a:p>
          <a:p>
            <a:r>
              <a:rPr lang="en-US" sz="1600" dirty="0" err="1">
                <a:solidFill>
                  <a:srgbClr val="002060"/>
                </a:solidFill>
              </a:rPr>
              <a:t>Mich</a:t>
            </a:r>
            <a:r>
              <a:rPr lang="en-US" sz="1600" dirty="0">
                <a:solidFill>
                  <a:srgbClr val="002060"/>
                </a:solidFill>
              </a:rPr>
              <a:t> Blue Cross</a:t>
            </a:r>
          </a:p>
        </p:txBody>
      </p:sp>
      <p:sp>
        <p:nvSpPr>
          <p:cNvPr id="28" name="TextBox 27">
            <a:extLst>
              <a:ext uri="{FF2B5EF4-FFF2-40B4-BE49-F238E27FC236}">
                <a16:creationId xmlns:a16="http://schemas.microsoft.com/office/drawing/2014/main" id="{843DC558-4656-493F-9C81-FB4C0A04167B}"/>
              </a:ext>
            </a:extLst>
          </p:cNvPr>
          <p:cNvSpPr txBox="1"/>
          <p:nvPr/>
        </p:nvSpPr>
        <p:spPr>
          <a:xfrm>
            <a:off x="2958361" y="6373318"/>
            <a:ext cx="4371710" cy="369332"/>
          </a:xfrm>
          <a:prstGeom prst="rect">
            <a:avLst/>
          </a:prstGeom>
          <a:noFill/>
          <a:ln w="38100">
            <a:solidFill>
              <a:schemeClr val="tx1"/>
            </a:solidFill>
          </a:ln>
        </p:spPr>
        <p:txBody>
          <a:bodyPr wrap="none" rtlCol="0">
            <a:spAutoFit/>
          </a:bodyPr>
          <a:lstStyle/>
          <a:p>
            <a:r>
              <a:rPr lang="en-US" b="1" dirty="0">
                <a:solidFill>
                  <a:srgbClr val="0070C0"/>
                </a:solidFill>
              </a:rPr>
              <a:t>Net Effect on Consumers and Competition</a:t>
            </a:r>
          </a:p>
        </p:txBody>
      </p:sp>
      <p:cxnSp>
        <p:nvCxnSpPr>
          <p:cNvPr id="20" name="Straight Arrow Connector 19">
            <a:extLst>
              <a:ext uri="{FF2B5EF4-FFF2-40B4-BE49-F238E27FC236}">
                <a16:creationId xmlns:a16="http://schemas.microsoft.com/office/drawing/2014/main" id="{21959A6F-DB8B-4AEF-8C5E-475C11980764}"/>
              </a:ext>
            </a:extLst>
          </p:cNvPr>
          <p:cNvCxnSpPr>
            <a:cxnSpLocks/>
          </p:cNvCxnSpPr>
          <p:nvPr/>
        </p:nvCxnSpPr>
        <p:spPr>
          <a:xfrm>
            <a:off x="1976545" y="1093733"/>
            <a:ext cx="2098725" cy="5254567"/>
          </a:xfrm>
          <a:prstGeom prst="straightConnector1">
            <a:avLst/>
          </a:prstGeom>
          <a:ln w="9525">
            <a:solidFill>
              <a:srgbClr val="00B050"/>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25" name="Straight Arrow Connector 24">
            <a:extLst>
              <a:ext uri="{FF2B5EF4-FFF2-40B4-BE49-F238E27FC236}">
                <a16:creationId xmlns:a16="http://schemas.microsoft.com/office/drawing/2014/main" id="{C80EC65A-25D3-4F3B-A9FF-DD7C05E2DA0F}"/>
              </a:ext>
            </a:extLst>
          </p:cNvPr>
          <p:cNvCxnSpPr>
            <a:cxnSpLocks/>
          </p:cNvCxnSpPr>
          <p:nvPr/>
        </p:nvCxnSpPr>
        <p:spPr>
          <a:xfrm flipV="1">
            <a:off x="6942102" y="992994"/>
            <a:ext cx="1365457" cy="5380324"/>
          </a:xfrm>
          <a:prstGeom prst="straightConnector1">
            <a:avLst/>
          </a:prstGeom>
          <a:ln w="9525">
            <a:headEnd type="arrow" w="med" len="med"/>
            <a:tailEnd type="none" w="med" len="med"/>
          </a:ln>
        </p:spPr>
        <p:style>
          <a:lnRef idx="1">
            <a:schemeClr val="accent2"/>
          </a:lnRef>
          <a:fillRef idx="0">
            <a:schemeClr val="accent2"/>
          </a:fillRef>
          <a:effectRef idx="0">
            <a:schemeClr val="accent2"/>
          </a:effectRef>
          <a:fontRef idx="minor">
            <a:schemeClr val="tx1"/>
          </a:fontRef>
        </p:style>
      </p:cxnSp>
      <p:sp>
        <p:nvSpPr>
          <p:cNvPr id="26" name="TextBox 25">
            <a:extLst>
              <a:ext uri="{FF2B5EF4-FFF2-40B4-BE49-F238E27FC236}">
                <a16:creationId xmlns:a16="http://schemas.microsoft.com/office/drawing/2014/main" id="{271A7D6F-7845-4F66-A6EB-57A78627CE3F}"/>
              </a:ext>
            </a:extLst>
          </p:cNvPr>
          <p:cNvSpPr txBox="1"/>
          <p:nvPr/>
        </p:nvSpPr>
        <p:spPr>
          <a:xfrm>
            <a:off x="11049280" y="2201915"/>
            <a:ext cx="1103995" cy="954107"/>
          </a:xfrm>
          <a:prstGeom prst="rect">
            <a:avLst/>
          </a:prstGeom>
          <a:noFill/>
        </p:spPr>
        <p:txBody>
          <a:bodyPr wrap="square" rtlCol="0">
            <a:spAutoFit/>
          </a:bodyPr>
          <a:lstStyle/>
          <a:p>
            <a:r>
              <a:rPr lang="en-US" sz="1400" i="1" dirty="0">
                <a:solidFill>
                  <a:srgbClr val="C00000"/>
                </a:solidFill>
              </a:rPr>
              <a:t>Single firm; </a:t>
            </a:r>
            <a:br>
              <a:rPr lang="en-US" sz="1400" i="1" dirty="0">
                <a:solidFill>
                  <a:srgbClr val="C00000"/>
                </a:solidFill>
              </a:rPr>
            </a:br>
            <a:r>
              <a:rPr lang="en-US" sz="1400" i="1" dirty="0">
                <a:solidFill>
                  <a:srgbClr val="C00000"/>
                </a:solidFill>
              </a:rPr>
              <a:t>vert/</a:t>
            </a:r>
            <a:r>
              <a:rPr lang="en-US" sz="1400" i="1" dirty="0" err="1">
                <a:solidFill>
                  <a:srgbClr val="C00000"/>
                </a:solidFill>
              </a:rPr>
              <a:t>horiz</a:t>
            </a:r>
            <a:r>
              <a:rPr lang="en-US" sz="1400" i="1" dirty="0">
                <a:solidFill>
                  <a:srgbClr val="C00000"/>
                </a:solidFill>
              </a:rPr>
              <a:t> agreement</a:t>
            </a:r>
          </a:p>
          <a:p>
            <a:endParaRPr lang="en-US" sz="1400" dirty="0"/>
          </a:p>
        </p:txBody>
      </p:sp>
      <p:cxnSp>
        <p:nvCxnSpPr>
          <p:cNvPr id="29" name="Straight Arrow Connector 28">
            <a:extLst>
              <a:ext uri="{FF2B5EF4-FFF2-40B4-BE49-F238E27FC236}">
                <a16:creationId xmlns:a16="http://schemas.microsoft.com/office/drawing/2014/main" id="{E56984E1-D9E7-4208-AED2-40FC902F9602}"/>
              </a:ext>
            </a:extLst>
          </p:cNvPr>
          <p:cNvCxnSpPr>
            <a:cxnSpLocks/>
          </p:cNvCxnSpPr>
          <p:nvPr/>
        </p:nvCxnSpPr>
        <p:spPr>
          <a:xfrm flipH="1">
            <a:off x="11049280" y="2846138"/>
            <a:ext cx="569679" cy="445086"/>
          </a:xfrm>
          <a:prstGeom prst="straightConnector1">
            <a:avLst/>
          </a:prstGeom>
          <a:ln w="28575">
            <a:solidFill>
              <a:srgbClr val="C0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77069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022F50-74C1-4B9C-8D57-D830430FD8D7}"/>
              </a:ext>
            </a:extLst>
          </p:cNvPr>
          <p:cNvSpPr>
            <a:spLocks noGrp="1"/>
          </p:cNvSpPr>
          <p:nvPr>
            <p:ph type="title"/>
          </p:nvPr>
        </p:nvSpPr>
        <p:spPr>
          <a:xfrm>
            <a:off x="688340" y="184150"/>
            <a:ext cx="10515600" cy="1325563"/>
          </a:xfrm>
        </p:spPr>
        <p:txBody>
          <a:bodyPr/>
          <a:lstStyle/>
          <a:p>
            <a:pPr algn="ctr"/>
            <a:r>
              <a:rPr lang="en-US" dirty="0"/>
              <a:t>Application to Litigation</a:t>
            </a:r>
          </a:p>
        </p:txBody>
      </p:sp>
      <p:sp>
        <p:nvSpPr>
          <p:cNvPr id="3" name="Content Placeholder 2">
            <a:extLst>
              <a:ext uri="{FF2B5EF4-FFF2-40B4-BE49-F238E27FC236}">
                <a16:creationId xmlns:a16="http://schemas.microsoft.com/office/drawing/2014/main" id="{7B3904F8-B927-4BDA-B3CD-869AEA68A2B8}"/>
              </a:ext>
            </a:extLst>
          </p:cNvPr>
          <p:cNvSpPr>
            <a:spLocks noGrp="1"/>
          </p:cNvSpPr>
          <p:nvPr>
            <p:ph sz="half" idx="1"/>
          </p:nvPr>
        </p:nvSpPr>
        <p:spPr>
          <a:xfrm>
            <a:off x="838200" y="1509713"/>
            <a:ext cx="4881880" cy="4667250"/>
          </a:xfrm>
          <a:ln>
            <a:solidFill>
              <a:schemeClr val="tx1"/>
            </a:solidFill>
          </a:ln>
        </p:spPr>
        <p:txBody>
          <a:bodyPr>
            <a:normAutofit fontScale="70000" lnSpcReduction="20000"/>
          </a:bodyPr>
          <a:lstStyle/>
          <a:p>
            <a:pPr marL="0" indent="0">
              <a:buNone/>
            </a:pPr>
            <a:endParaRPr lang="en-US" u="sng" dirty="0">
              <a:solidFill>
                <a:srgbClr val="C00000"/>
              </a:solidFill>
            </a:endParaRPr>
          </a:p>
          <a:p>
            <a:pPr marL="0" indent="0">
              <a:buNone/>
            </a:pPr>
            <a:r>
              <a:rPr lang="en-US" dirty="0">
                <a:solidFill>
                  <a:srgbClr val="C00000"/>
                </a:solidFill>
              </a:rPr>
              <a:t>                    </a:t>
            </a:r>
            <a:r>
              <a:rPr lang="en-US" u="sng" dirty="0">
                <a:solidFill>
                  <a:srgbClr val="C00000"/>
                </a:solidFill>
              </a:rPr>
              <a:t>Complaint Elements</a:t>
            </a:r>
            <a:br>
              <a:rPr lang="en-US" u="sng" dirty="0">
                <a:solidFill>
                  <a:srgbClr val="C00000"/>
                </a:solidFill>
              </a:rPr>
            </a:br>
            <a:endParaRPr lang="en-US" u="sng" dirty="0">
              <a:solidFill>
                <a:srgbClr val="C00000"/>
              </a:solidFill>
            </a:endParaRPr>
          </a:p>
          <a:p>
            <a:r>
              <a:rPr lang="en-US" dirty="0"/>
              <a:t>Identify anticompetitive conduct</a:t>
            </a:r>
          </a:p>
          <a:p>
            <a:r>
              <a:rPr lang="en-US" dirty="0"/>
              <a:t>Identify and explain anticompetitive mechanism &amp; effects</a:t>
            </a:r>
          </a:p>
          <a:p>
            <a:r>
              <a:rPr lang="en-US" dirty="0"/>
              <a:t>Define relevant market </a:t>
            </a:r>
          </a:p>
          <a:p>
            <a:r>
              <a:rPr lang="en-US" dirty="0"/>
              <a:t>Provide supporting evidence</a:t>
            </a:r>
          </a:p>
          <a:p>
            <a:r>
              <a:rPr lang="en-US" dirty="0"/>
              <a:t>Identify &amp; rebut benefits story </a:t>
            </a:r>
            <a:br>
              <a:rPr lang="en-US" dirty="0"/>
            </a:br>
            <a:r>
              <a:rPr lang="en-US" i="1" dirty="0"/>
              <a:t>(optional?)</a:t>
            </a:r>
          </a:p>
          <a:p>
            <a:r>
              <a:rPr lang="en-US" dirty="0"/>
              <a:t>Explain plaintiff antitrust injury</a:t>
            </a:r>
          </a:p>
          <a:p>
            <a:r>
              <a:rPr lang="en-US" dirty="0"/>
              <a:t>Identify relevant rule of law </a:t>
            </a:r>
            <a:br>
              <a:rPr lang="en-US" dirty="0"/>
            </a:br>
            <a:r>
              <a:rPr lang="en-US" i="1" dirty="0"/>
              <a:t>(Allegations; Counts)</a:t>
            </a:r>
          </a:p>
          <a:p>
            <a:pPr marL="0" indent="0">
              <a:buNone/>
            </a:pPr>
            <a:endParaRPr lang="en-US" dirty="0"/>
          </a:p>
        </p:txBody>
      </p:sp>
      <p:sp>
        <p:nvSpPr>
          <p:cNvPr id="4" name="Content Placeholder 3">
            <a:extLst>
              <a:ext uri="{FF2B5EF4-FFF2-40B4-BE49-F238E27FC236}">
                <a16:creationId xmlns:a16="http://schemas.microsoft.com/office/drawing/2014/main" id="{8A766722-9ED7-4D26-92BD-36A86E8421A1}"/>
              </a:ext>
            </a:extLst>
          </p:cNvPr>
          <p:cNvSpPr>
            <a:spLocks noGrp="1"/>
          </p:cNvSpPr>
          <p:nvPr>
            <p:ph sz="half" idx="2"/>
          </p:nvPr>
        </p:nvSpPr>
        <p:spPr>
          <a:xfrm>
            <a:off x="6172200" y="1429385"/>
            <a:ext cx="5181600" cy="4667250"/>
          </a:xfrm>
          <a:ln>
            <a:solidFill>
              <a:schemeClr val="tx1"/>
            </a:solidFill>
          </a:ln>
        </p:spPr>
        <p:txBody>
          <a:bodyPr>
            <a:normAutofit fontScale="70000" lnSpcReduction="20000"/>
          </a:bodyPr>
          <a:lstStyle/>
          <a:p>
            <a:pPr marL="0" indent="0">
              <a:buNone/>
            </a:pPr>
            <a:endParaRPr lang="en-US" u="sng" dirty="0">
              <a:solidFill>
                <a:srgbClr val="C00000"/>
              </a:solidFill>
            </a:endParaRPr>
          </a:p>
          <a:p>
            <a:pPr marL="0" indent="0">
              <a:buNone/>
            </a:pPr>
            <a:r>
              <a:rPr lang="en-US" dirty="0">
                <a:solidFill>
                  <a:srgbClr val="C00000"/>
                </a:solidFill>
              </a:rPr>
              <a:t>                    </a:t>
            </a:r>
            <a:r>
              <a:rPr lang="en-US" u="sng" dirty="0">
                <a:solidFill>
                  <a:srgbClr val="C00000"/>
                </a:solidFill>
              </a:rPr>
              <a:t>Types of Evidence</a:t>
            </a:r>
            <a:br>
              <a:rPr lang="en-US" u="sng" dirty="0">
                <a:solidFill>
                  <a:srgbClr val="C00000"/>
                </a:solidFill>
              </a:rPr>
            </a:br>
            <a:endParaRPr lang="en-US" u="sng" dirty="0">
              <a:solidFill>
                <a:srgbClr val="C00000"/>
              </a:solidFill>
            </a:endParaRPr>
          </a:p>
          <a:p>
            <a:r>
              <a:rPr lang="en-US" dirty="0"/>
              <a:t>Identification of relevant presumptions </a:t>
            </a:r>
          </a:p>
          <a:p>
            <a:r>
              <a:rPr lang="en-US" dirty="0"/>
              <a:t>Market/Monopoly Power </a:t>
            </a:r>
          </a:p>
          <a:p>
            <a:pPr lvl="1"/>
            <a:r>
              <a:rPr lang="en-US" dirty="0"/>
              <a:t>Direct evidence/natural experiments</a:t>
            </a:r>
          </a:p>
          <a:p>
            <a:pPr lvl="1"/>
            <a:r>
              <a:rPr lang="en-US" dirty="0"/>
              <a:t>Circumstantial evidence (mkt share &amp; BTEs)</a:t>
            </a:r>
          </a:p>
          <a:p>
            <a:r>
              <a:rPr lang="en-US" dirty="0"/>
              <a:t>Anticompetitive purpose/Intent</a:t>
            </a:r>
          </a:p>
          <a:p>
            <a:r>
              <a:rPr lang="en-US" dirty="0"/>
              <a:t>Procompetitive justifications</a:t>
            </a:r>
          </a:p>
          <a:p>
            <a:r>
              <a:rPr lang="en-US" dirty="0"/>
              <a:t>Effects on price, output, etc.  </a:t>
            </a:r>
            <a:br>
              <a:rPr lang="en-US" dirty="0"/>
            </a:br>
            <a:r>
              <a:rPr lang="en-US" dirty="0"/>
              <a:t>(relative to </a:t>
            </a:r>
            <a:r>
              <a:rPr lang="en-US" i="1" dirty="0"/>
              <a:t>but-for world</a:t>
            </a:r>
            <a:r>
              <a:rPr lang="en-US" dirty="0"/>
              <a:t>)</a:t>
            </a:r>
          </a:p>
          <a:p>
            <a:pPr lvl="1"/>
            <a:r>
              <a:rPr lang="en-US" dirty="0"/>
              <a:t>Direct evidence </a:t>
            </a:r>
          </a:p>
          <a:p>
            <a:pPr lvl="1"/>
            <a:r>
              <a:rPr lang="en-US" dirty="0"/>
              <a:t>Circumstantial evidence (mkt power; testimony; docs; building blocks to effects like foreclosure rates/barriers</a:t>
            </a:r>
          </a:p>
          <a:p>
            <a:pPr lvl="1"/>
            <a:r>
              <a:rPr lang="en-US" dirty="0"/>
              <a:t>Natural experiments (can related to direct or circumstantial evidence) </a:t>
            </a:r>
          </a:p>
          <a:p>
            <a:pPr marL="0" indent="0">
              <a:buNone/>
            </a:pPr>
            <a:endParaRPr lang="en-US" dirty="0"/>
          </a:p>
        </p:txBody>
      </p:sp>
      <p:sp>
        <p:nvSpPr>
          <p:cNvPr id="5" name="Slide Number Placeholder 4">
            <a:extLst>
              <a:ext uri="{FF2B5EF4-FFF2-40B4-BE49-F238E27FC236}">
                <a16:creationId xmlns:a16="http://schemas.microsoft.com/office/drawing/2014/main" id="{8EBDB7B6-88E5-4813-BF27-F60E7FB2D182}"/>
              </a:ext>
            </a:extLst>
          </p:cNvPr>
          <p:cNvSpPr>
            <a:spLocks noGrp="1"/>
          </p:cNvSpPr>
          <p:nvPr>
            <p:ph type="sldNum" sz="quarter" idx="12"/>
          </p:nvPr>
        </p:nvSpPr>
        <p:spPr/>
        <p:txBody>
          <a:bodyPr/>
          <a:lstStyle/>
          <a:p>
            <a:fld id="{37C7E6BD-9F4D-4CC1-82B4-1BBBEC44B5AC}" type="slidenum">
              <a:rPr lang="en-US" smtClean="0"/>
              <a:t>15</a:t>
            </a:fld>
            <a:endParaRPr lang="en-US"/>
          </a:p>
        </p:txBody>
      </p:sp>
    </p:spTree>
    <p:extLst>
      <p:ext uri="{BB962C8B-B14F-4D97-AF65-F5344CB8AC3E}">
        <p14:creationId xmlns:p14="http://schemas.microsoft.com/office/powerpoint/2010/main" val="11361438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1446" y="2385514"/>
            <a:ext cx="10515600" cy="1325563"/>
          </a:xfrm>
        </p:spPr>
        <p:txBody>
          <a:bodyPr/>
          <a:lstStyle/>
          <a:p>
            <a:pPr algn="ctr"/>
            <a:r>
              <a:rPr lang="en-US" dirty="0"/>
              <a:t>Legal Standards and the Role of Presumptions</a:t>
            </a:r>
          </a:p>
        </p:txBody>
      </p:sp>
      <p:sp>
        <p:nvSpPr>
          <p:cNvPr id="3" name="Slide Number Placeholder 2"/>
          <p:cNvSpPr>
            <a:spLocks noGrp="1"/>
          </p:cNvSpPr>
          <p:nvPr>
            <p:ph type="sldNum" sz="quarter" idx="12"/>
          </p:nvPr>
        </p:nvSpPr>
        <p:spPr/>
        <p:txBody>
          <a:bodyPr/>
          <a:lstStyle/>
          <a:p>
            <a:fld id="{37C7E6BD-9F4D-4CC1-82B4-1BBBEC44B5AC}" type="slidenum">
              <a:rPr lang="en-US" smtClean="0"/>
              <a:t>16</a:t>
            </a:fld>
            <a:endParaRPr lang="en-US"/>
          </a:p>
        </p:txBody>
      </p:sp>
    </p:spTree>
    <p:extLst>
      <p:ext uri="{BB962C8B-B14F-4D97-AF65-F5344CB8AC3E}">
        <p14:creationId xmlns:p14="http://schemas.microsoft.com/office/powerpoint/2010/main" val="116641297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68AFDE-AC0C-48DE-8E4A-A1CCD061A748}"/>
              </a:ext>
            </a:extLst>
          </p:cNvPr>
          <p:cNvSpPr>
            <a:spLocks noGrp="1"/>
          </p:cNvSpPr>
          <p:nvPr>
            <p:ph type="title"/>
          </p:nvPr>
        </p:nvSpPr>
        <p:spPr>
          <a:xfrm>
            <a:off x="646748" y="138589"/>
            <a:ext cx="10515600" cy="1325563"/>
          </a:xfrm>
        </p:spPr>
        <p:txBody>
          <a:bodyPr/>
          <a:lstStyle/>
          <a:p>
            <a:r>
              <a:rPr lang="en-US" dirty="0"/>
              <a:t>Legal Standards Continuum</a:t>
            </a:r>
          </a:p>
        </p:txBody>
      </p:sp>
      <p:sp>
        <p:nvSpPr>
          <p:cNvPr id="4" name="Text Placeholder 3">
            <a:extLst>
              <a:ext uri="{FF2B5EF4-FFF2-40B4-BE49-F238E27FC236}">
                <a16:creationId xmlns:a16="http://schemas.microsoft.com/office/drawing/2014/main" id="{25A5DF19-3EC3-4FBF-8054-A825C19DF601}"/>
              </a:ext>
            </a:extLst>
          </p:cNvPr>
          <p:cNvSpPr>
            <a:spLocks noGrp="1"/>
          </p:cNvSpPr>
          <p:nvPr>
            <p:ph type="body" idx="1"/>
          </p:nvPr>
        </p:nvSpPr>
        <p:spPr>
          <a:xfrm>
            <a:off x="938213" y="1244998"/>
            <a:ext cx="5157787" cy="493077"/>
          </a:xfrm>
        </p:spPr>
        <p:txBody>
          <a:bodyPr>
            <a:normAutofit/>
          </a:bodyPr>
          <a:lstStyle/>
          <a:p>
            <a:r>
              <a:rPr lang="en-US" i="1" dirty="0"/>
              <a:t>Basic Section 1 Rules</a:t>
            </a:r>
          </a:p>
        </p:txBody>
      </p:sp>
      <p:sp>
        <p:nvSpPr>
          <p:cNvPr id="5" name="Content Placeholder 4">
            <a:extLst>
              <a:ext uri="{FF2B5EF4-FFF2-40B4-BE49-F238E27FC236}">
                <a16:creationId xmlns:a16="http://schemas.microsoft.com/office/drawing/2014/main" id="{D9619A41-F741-4883-9BAF-EC943AC046F0}"/>
              </a:ext>
            </a:extLst>
          </p:cNvPr>
          <p:cNvSpPr>
            <a:spLocks noGrp="1"/>
          </p:cNvSpPr>
          <p:nvPr>
            <p:ph sz="half" idx="2"/>
          </p:nvPr>
        </p:nvSpPr>
        <p:spPr>
          <a:xfrm>
            <a:off x="821373" y="1851343"/>
            <a:ext cx="5157787" cy="3684588"/>
          </a:xfrm>
        </p:spPr>
        <p:txBody>
          <a:bodyPr>
            <a:normAutofit fontScale="92500" lnSpcReduction="20000"/>
          </a:bodyPr>
          <a:lstStyle/>
          <a:p>
            <a:r>
              <a:rPr lang="en-US" sz="2400" dirty="0"/>
              <a:t>Per se Illegality</a:t>
            </a:r>
          </a:p>
          <a:p>
            <a:r>
              <a:rPr lang="en-US" sz="2400" dirty="0"/>
              <a:t>Quick Look to Condemn</a:t>
            </a:r>
          </a:p>
          <a:p>
            <a:r>
              <a:rPr lang="en-US" sz="2400" dirty="0"/>
              <a:t>Rule of Reason Balancing</a:t>
            </a:r>
          </a:p>
          <a:p>
            <a:r>
              <a:rPr lang="en-US" sz="2400" dirty="0"/>
              <a:t>Quick Look to Exonerate</a:t>
            </a:r>
          </a:p>
          <a:p>
            <a:r>
              <a:rPr lang="en-US" sz="2400" dirty="0"/>
              <a:t>Per se Legality</a:t>
            </a:r>
          </a:p>
        </p:txBody>
      </p:sp>
      <p:sp>
        <p:nvSpPr>
          <p:cNvPr id="6" name="Text Placeholder 5">
            <a:extLst>
              <a:ext uri="{FF2B5EF4-FFF2-40B4-BE49-F238E27FC236}">
                <a16:creationId xmlns:a16="http://schemas.microsoft.com/office/drawing/2014/main" id="{116FB9B4-8802-48AE-A07E-292C4573BA8B}"/>
              </a:ext>
            </a:extLst>
          </p:cNvPr>
          <p:cNvSpPr>
            <a:spLocks noGrp="1"/>
          </p:cNvSpPr>
          <p:nvPr>
            <p:ph type="body" sz="quarter" idx="3"/>
          </p:nvPr>
        </p:nvSpPr>
        <p:spPr>
          <a:xfrm>
            <a:off x="6096000" y="1358266"/>
            <a:ext cx="5183188" cy="493077"/>
          </a:xfrm>
        </p:spPr>
        <p:txBody>
          <a:bodyPr>
            <a:noAutofit/>
          </a:bodyPr>
          <a:lstStyle/>
          <a:p>
            <a:r>
              <a:rPr lang="en-US" i="1" dirty="0"/>
              <a:t>Section 2: Exclusionary Conduct Unitary Standards War</a:t>
            </a:r>
          </a:p>
        </p:txBody>
      </p:sp>
      <p:sp>
        <p:nvSpPr>
          <p:cNvPr id="7" name="Content Placeholder 6">
            <a:extLst>
              <a:ext uri="{FF2B5EF4-FFF2-40B4-BE49-F238E27FC236}">
                <a16:creationId xmlns:a16="http://schemas.microsoft.com/office/drawing/2014/main" id="{622C45B6-BB1C-4BF2-8449-13E75C816B4E}"/>
              </a:ext>
            </a:extLst>
          </p:cNvPr>
          <p:cNvSpPr>
            <a:spLocks noGrp="1"/>
          </p:cNvSpPr>
          <p:nvPr>
            <p:ph sz="quarter" idx="4"/>
          </p:nvPr>
        </p:nvSpPr>
        <p:spPr>
          <a:xfrm>
            <a:off x="5979160" y="2125266"/>
            <a:ext cx="5183188" cy="3684588"/>
          </a:xfrm>
        </p:spPr>
        <p:txBody>
          <a:bodyPr>
            <a:normAutofit fontScale="92500" lnSpcReduction="20000"/>
          </a:bodyPr>
          <a:lstStyle/>
          <a:p>
            <a:r>
              <a:rPr lang="en-US" sz="2400" dirty="0"/>
              <a:t>No Fault</a:t>
            </a:r>
          </a:p>
          <a:p>
            <a:r>
              <a:rPr lang="en-US" sz="2400" dirty="0"/>
              <a:t>No Fault with Excuses (natural monopoly, accident, SSFI)</a:t>
            </a:r>
          </a:p>
          <a:p>
            <a:r>
              <a:rPr lang="en-US" sz="2400" dirty="0"/>
              <a:t>Consumer Welfare Harm/Rule of Reason Balancing</a:t>
            </a:r>
          </a:p>
          <a:p>
            <a:r>
              <a:rPr lang="en-US" sz="2400" dirty="0"/>
              <a:t>Disproportionate Consumer Harm</a:t>
            </a:r>
          </a:p>
          <a:p>
            <a:r>
              <a:rPr lang="en-US" sz="2400" dirty="0"/>
              <a:t>Profit-Sacrifice/No Economic Sense </a:t>
            </a:r>
            <a:r>
              <a:rPr lang="en-US" sz="2400" i="1" dirty="0"/>
              <a:t>(plus power and/or harm?)</a:t>
            </a:r>
          </a:p>
          <a:p>
            <a:r>
              <a:rPr lang="en-US" sz="2400" dirty="0"/>
              <a:t>Sole Purpose to Exclude </a:t>
            </a:r>
            <a:r>
              <a:rPr lang="en-US" sz="2400" i="1" dirty="0"/>
              <a:t>(plus power and/or harm)</a:t>
            </a:r>
          </a:p>
          <a:p>
            <a:r>
              <a:rPr lang="en-US" sz="2400" dirty="0"/>
              <a:t>Per Se Legality</a:t>
            </a:r>
          </a:p>
        </p:txBody>
      </p:sp>
      <p:sp>
        <p:nvSpPr>
          <p:cNvPr id="8" name="Slide Number Placeholder 7">
            <a:extLst>
              <a:ext uri="{FF2B5EF4-FFF2-40B4-BE49-F238E27FC236}">
                <a16:creationId xmlns:a16="http://schemas.microsoft.com/office/drawing/2014/main" id="{514A7339-E1CA-4FF3-81DF-7203902608AD}"/>
              </a:ext>
            </a:extLst>
          </p:cNvPr>
          <p:cNvSpPr>
            <a:spLocks noGrp="1"/>
          </p:cNvSpPr>
          <p:nvPr>
            <p:ph type="sldNum" sz="quarter" idx="12"/>
          </p:nvPr>
        </p:nvSpPr>
        <p:spPr/>
        <p:txBody>
          <a:bodyPr/>
          <a:lstStyle/>
          <a:p>
            <a:fld id="{37C7E6BD-9F4D-4CC1-82B4-1BBBEC44B5AC}" type="slidenum">
              <a:rPr lang="en-US" smtClean="0"/>
              <a:t>17</a:t>
            </a:fld>
            <a:endParaRPr lang="en-US"/>
          </a:p>
        </p:txBody>
      </p:sp>
      <p:sp>
        <p:nvSpPr>
          <p:cNvPr id="9" name="TextBox 8">
            <a:extLst>
              <a:ext uri="{FF2B5EF4-FFF2-40B4-BE49-F238E27FC236}">
                <a16:creationId xmlns:a16="http://schemas.microsoft.com/office/drawing/2014/main" id="{856AD98D-0562-4133-8A3D-16E78AE727CA}"/>
              </a:ext>
            </a:extLst>
          </p:cNvPr>
          <p:cNvSpPr txBox="1"/>
          <p:nvPr/>
        </p:nvSpPr>
        <p:spPr>
          <a:xfrm>
            <a:off x="1290320" y="3967560"/>
            <a:ext cx="3779520" cy="1323439"/>
          </a:xfrm>
          <a:prstGeom prst="rect">
            <a:avLst/>
          </a:prstGeom>
          <a:solidFill>
            <a:srgbClr val="FFFF00"/>
          </a:solidFill>
          <a:ln w="38100">
            <a:solidFill>
              <a:schemeClr val="tx1"/>
            </a:solidFill>
          </a:ln>
        </p:spPr>
        <p:txBody>
          <a:bodyPr wrap="square" rtlCol="0">
            <a:spAutoFit/>
          </a:bodyPr>
          <a:lstStyle/>
          <a:p>
            <a:r>
              <a:rPr lang="en-US" sz="2000" b="1" dirty="0">
                <a:solidFill>
                  <a:srgbClr val="0070C0"/>
                </a:solidFill>
              </a:rPr>
              <a:t>Profit-Sacrifice </a:t>
            </a:r>
            <a:r>
              <a:rPr lang="en-US" sz="2000" b="1">
                <a:solidFill>
                  <a:srgbClr val="0070C0"/>
                </a:solidFill>
              </a:rPr>
              <a:t>&amp; Sole </a:t>
            </a:r>
            <a:r>
              <a:rPr lang="en-US" sz="2000" b="1" dirty="0">
                <a:solidFill>
                  <a:srgbClr val="0070C0"/>
                </a:solidFill>
              </a:rPr>
              <a:t>Purpose Tests commonly are required in addition to consumer welfare harm, not instead of.  </a:t>
            </a:r>
          </a:p>
        </p:txBody>
      </p:sp>
      <p:cxnSp>
        <p:nvCxnSpPr>
          <p:cNvPr id="10" name="Straight Arrow Connector 9">
            <a:extLst>
              <a:ext uri="{FF2B5EF4-FFF2-40B4-BE49-F238E27FC236}">
                <a16:creationId xmlns:a16="http://schemas.microsoft.com/office/drawing/2014/main" id="{1DC6E6B5-1FDE-4C60-9107-473F9E855F52}"/>
              </a:ext>
            </a:extLst>
          </p:cNvPr>
          <p:cNvCxnSpPr/>
          <p:nvPr/>
        </p:nvCxnSpPr>
        <p:spPr>
          <a:xfrm>
            <a:off x="5262880" y="4409440"/>
            <a:ext cx="716280" cy="0"/>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BE24FF8D-BC99-4C59-929C-EF929B8A4141}"/>
              </a:ext>
            </a:extLst>
          </p:cNvPr>
          <p:cNvCxnSpPr/>
          <p:nvPr/>
        </p:nvCxnSpPr>
        <p:spPr>
          <a:xfrm>
            <a:off x="5262880" y="4765040"/>
            <a:ext cx="716280" cy="0"/>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5259339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9F206-CFEB-41FE-914F-AB70DF77C9A8}"/>
              </a:ext>
            </a:extLst>
          </p:cNvPr>
          <p:cNvSpPr>
            <a:spLocks noGrp="1"/>
          </p:cNvSpPr>
          <p:nvPr>
            <p:ph type="title"/>
          </p:nvPr>
        </p:nvSpPr>
        <p:spPr>
          <a:xfrm>
            <a:off x="677944" y="50947"/>
            <a:ext cx="10515600" cy="1325563"/>
          </a:xfrm>
        </p:spPr>
        <p:txBody>
          <a:bodyPr>
            <a:normAutofit/>
          </a:bodyPr>
          <a:lstStyle/>
          <a:p>
            <a:r>
              <a:rPr lang="en-US" sz="3200" dirty="0"/>
              <a:t>The “Enquiry Meet for the Case” as </a:t>
            </a:r>
            <a:br>
              <a:rPr lang="en-US" sz="3200" dirty="0"/>
            </a:br>
            <a:r>
              <a:rPr lang="en-US" sz="3200" dirty="0"/>
              <a:t>Suggesting a Rule of Reason “Continuum” </a:t>
            </a:r>
          </a:p>
        </p:txBody>
      </p:sp>
      <p:sp>
        <p:nvSpPr>
          <p:cNvPr id="3" name="Content Placeholder 2">
            <a:extLst>
              <a:ext uri="{FF2B5EF4-FFF2-40B4-BE49-F238E27FC236}">
                <a16:creationId xmlns:a16="http://schemas.microsoft.com/office/drawing/2014/main" id="{163E3975-657D-4A66-9281-68C2EBF4C4A7}"/>
              </a:ext>
            </a:extLst>
          </p:cNvPr>
          <p:cNvSpPr>
            <a:spLocks noGrp="1"/>
          </p:cNvSpPr>
          <p:nvPr>
            <p:ph idx="1"/>
          </p:nvPr>
        </p:nvSpPr>
        <p:spPr>
          <a:xfrm>
            <a:off x="545968" y="1376510"/>
            <a:ext cx="10779551" cy="4867425"/>
          </a:xfrm>
        </p:spPr>
        <p:txBody>
          <a:bodyPr>
            <a:normAutofit fontScale="70000" lnSpcReduction="20000"/>
          </a:bodyPr>
          <a:lstStyle/>
          <a:p>
            <a:pPr marL="0" indent="0">
              <a:buNone/>
            </a:pPr>
            <a:r>
              <a:rPr lang="en-US" b="1" i="1" dirty="0"/>
              <a:t>There is a spectrum of potential legal standards, ranging from more to less intrusive:</a:t>
            </a:r>
            <a:br>
              <a:rPr lang="en-US" i="1" dirty="0"/>
            </a:br>
            <a:endParaRPr lang="en-US" dirty="0"/>
          </a:p>
          <a:p>
            <a:pPr>
              <a:lnSpc>
                <a:spcPct val="120000"/>
              </a:lnSpc>
            </a:pPr>
            <a:r>
              <a:rPr lang="en-US" i="1" dirty="0">
                <a:solidFill>
                  <a:srgbClr val="C00000"/>
                </a:solidFill>
              </a:rPr>
              <a:t>“Per se illegal”</a:t>
            </a:r>
            <a:r>
              <a:rPr lang="en-US" dirty="0">
                <a:solidFill>
                  <a:srgbClr val="C00000"/>
                </a:solidFill>
              </a:rPr>
              <a:t> </a:t>
            </a:r>
            <a:r>
              <a:rPr lang="en-US" dirty="0"/>
              <a:t>(irrebuttable </a:t>
            </a:r>
            <a:r>
              <a:rPr lang="en-US" i="1" dirty="0"/>
              <a:t>(conclusive) </a:t>
            </a:r>
            <a:r>
              <a:rPr lang="en-US" dirty="0"/>
              <a:t>anticompetitive presumption)*</a:t>
            </a:r>
          </a:p>
          <a:p>
            <a:pPr>
              <a:lnSpc>
                <a:spcPct val="120000"/>
              </a:lnSpc>
            </a:pPr>
            <a:r>
              <a:rPr lang="en-US" i="1" dirty="0">
                <a:solidFill>
                  <a:srgbClr val="C00000"/>
                </a:solidFill>
              </a:rPr>
              <a:t>“Quick look to condemn”</a:t>
            </a:r>
            <a:r>
              <a:rPr lang="en-US" dirty="0">
                <a:solidFill>
                  <a:srgbClr val="C00000"/>
                </a:solidFill>
              </a:rPr>
              <a:t> </a:t>
            </a:r>
            <a:r>
              <a:rPr lang="en-US" dirty="0"/>
              <a:t>(rebuttable anticompetitive presumption; or relatively obvious evidence of competitive harm along with relatively uncertain likelihood of competitive benefits)</a:t>
            </a:r>
          </a:p>
          <a:p>
            <a:pPr>
              <a:lnSpc>
                <a:spcPct val="120000"/>
              </a:lnSpc>
            </a:pPr>
            <a:r>
              <a:rPr lang="en-US" i="1" dirty="0">
                <a:solidFill>
                  <a:srgbClr val="C00000"/>
                </a:solidFill>
              </a:rPr>
              <a:t>“Structured Rule of Reason”</a:t>
            </a:r>
            <a:r>
              <a:rPr lang="en-US" dirty="0"/>
              <a:t> (Agreement; Power &amp; Effect; Purpose) (neutral competitive presumption)</a:t>
            </a:r>
          </a:p>
          <a:p>
            <a:pPr>
              <a:lnSpc>
                <a:spcPct val="120000"/>
              </a:lnSpc>
            </a:pPr>
            <a:r>
              <a:rPr lang="en-US" i="1" dirty="0">
                <a:solidFill>
                  <a:srgbClr val="C00000"/>
                </a:solidFill>
              </a:rPr>
              <a:t>“Quick look to exonerate”</a:t>
            </a:r>
            <a:r>
              <a:rPr lang="en-US" dirty="0">
                <a:solidFill>
                  <a:srgbClr val="C00000"/>
                </a:solidFill>
              </a:rPr>
              <a:t> </a:t>
            </a:r>
            <a:r>
              <a:rPr lang="en-US" dirty="0"/>
              <a:t>(procompetitive presumption; or relatively obvious evidence of competitive benefits, along with relatively uncertain likelihood of competitive harms)</a:t>
            </a:r>
          </a:p>
          <a:p>
            <a:pPr>
              <a:lnSpc>
                <a:spcPct val="120000"/>
              </a:lnSpc>
            </a:pPr>
            <a:r>
              <a:rPr lang="en-US" i="1" dirty="0">
                <a:solidFill>
                  <a:srgbClr val="C00000"/>
                </a:solidFill>
              </a:rPr>
              <a:t>“Per se legal”</a:t>
            </a:r>
            <a:r>
              <a:rPr lang="en-US" dirty="0">
                <a:solidFill>
                  <a:srgbClr val="C00000"/>
                </a:solidFill>
              </a:rPr>
              <a:t> </a:t>
            </a:r>
            <a:r>
              <a:rPr lang="en-US" dirty="0"/>
              <a:t>(irrebuttable procompetitive presumption)</a:t>
            </a:r>
          </a:p>
          <a:p>
            <a:endParaRPr lang="en-US" dirty="0"/>
          </a:p>
          <a:p>
            <a:pPr marL="0" indent="0" algn="ctr">
              <a:buNone/>
            </a:pPr>
            <a:r>
              <a:rPr lang="en-US" i="1" dirty="0">
                <a:solidFill>
                  <a:srgbClr val="C00000"/>
                </a:solidFill>
              </a:rPr>
              <a:t>“Quick” </a:t>
            </a:r>
            <a:r>
              <a:rPr lang="en-US" i="1" dirty="0"/>
              <a:t>refers to the potential for an </a:t>
            </a:r>
            <a:r>
              <a:rPr lang="en-US" i="1" dirty="0">
                <a:solidFill>
                  <a:srgbClr val="C00000"/>
                </a:solidFill>
              </a:rPr>
              <a:t>“abbreviated analysis”</a:t>
            </a:r>
            <a:r>
              <a:rPr lang="en-US" i="1" dirty="0"/>
              <a:t> more than </a:t>
            </a:r>
          </a:p>
          <a:p>
            <a:pPr marL="0" indent="0" algn="ctr">
              <a:buNone/>
            </a:pPr>
            <a:r>
              <a:rPr lang="en-US" i="1" dirty="0"/>
              <a:t>the   speed of the decision-making</a:t>
            </a:r>
          </a:p>
          <a:p>
            <a:pPr marL="0" indent="0">
              <a:buNone/>
            </a:pPr>
            <a:endParaRPr lang="en-US" dirty="0"/>
          </a:p>
        </p:txBody>
      </p:sp>
      <p:sp>
        <p:nvSpPr>
          <p:cNvPr id="5" name="Slide Number Placeholder 4">
            <a:extLst>
              <a:ext uri="{FF2B5EF4-FFF2-40B4-BE49-F238E27FC236}">
                <a16:creationId xmlns:a16="http://schemas.microsoft.com/office/drawing/2014/main" id="{DD0A6D2B-3DBA-427A-BB49-F6AF5C1B9860}"/>
              </a:ext>
            </a:extLst>
          </p:cNvPr>
          <p:cNvSpPr>
            <a:spLocks noGrp="1"/>
          </p:cNvSpPr>
          <p:nvPr>
            <p:ph type="sldNum" sz="quarter" idx="12"/>
          </p:nvPr>
        </p:nvSpPr>
        <p:spPr/>
        <p:txBody>
          <a:bodyPr/>
          <a:lstStyle/>
          <a:p>
            <a:fld id="{041AE103-95A6-49DF-8499-CE7ADA77459E}" type="slidenum">
              <a:rPr lang="en-US" smtClean="0"/>
              <a:t>18</a:t>
            </a:fld>
            <a:endParaRPr lang="en-US"/>
          </a:p>
        </p:txBody>
      </p:sp>
    </p:spTree>
    <p:extLst>
      <p:ext uri="{BB962C8B-B14F-4D97-AF65-F5344CB8AC3E}">
        <p14:creationId xmlns:p14="http://schemas.microsoft.com/office/powerpoint/2010/main" val="95005100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Title 1"/>
          <p:cNvSpPr>
            <a:spLocks noGrp="1"/>
          </p:cNvSpPr>
          <p:nvPr>
            <p:ph type="title"/>
          </p:nvPr>
        </p:nvSpPr>
        <p:spPr>
          <a:xfrm>
            <a:off x="725714" y="107949"/>
            <a:ext cx="10515600" cy="1325563"/>
          </a:xfrm>
        </p:spPr>
        <p:txBody>
          <a:bodyPr>
            <a:normAutofit/>
          </a:bodyPr>
          <a:lstStyle/>
          <a:p>
            <a:r>
              <a:rPr lang="en-US" altLang="en-US" dirty="0">
                <a:latin typeface="+mn-lt"/>
                <a:ea typeface="ＭＳ Ｐゴシック" panose="020B0600070205080204" pitchFamily="34" charset="-128"/>
                <a:cs typeface="Times New Roman" panose="02020603050405020304" pitchFamily="18" charset="0"/>
              </a:rPr>
              <a:t>The “Quick Look”: Supreme Court Foundations</a:t>
            </a:r>
          </a:p>
        </p:txBody>
      </p:sp>
      <p:sp>
        <p:nvSpPr>
          <p:cNvPr id="51203" name="Content Placeholder 3"/>
          <p:cNvSpPr>
            <a:spLocks noGrp="1"/>
          </p:cNvSpPr>
          <p:nvPr>
            <p:ph idx="1"/>
          </p:nvPr>
        </p:nvSpPr>
        <p:spPr>
          <a:xfrm>
            <a:off x="725714" y="1433512"/>
            <a:ext cx="8229600" cy="5105400"/>
          </a:xfrm>
        </p:spPr>
        <p:txBody>
          <a:bodyPr/>
          <a:lstStyle/>
          <a:p>
            <a:r>
              <a:rPr lang="en-US" altLang="en-US" sz="2000" i="1" dirty="0">
                <a:ea typeface="ＭＳ Ｐゴシック" panose="020B0600070205080204" pitchFamily="34" charset="-128"/>
                <a:cs typeface="Times New Roman" panose="02020603050405020304" pitchFamily="18" charset="0"/>
              </a:rPr>
              <a:t>NCAA</a:t>
            </a:r>
            <a:r>
              <a:rPr lang="en-US" altLang="en-US" sz="2000" dirty="0">
                <a:ea typeface="ＭＳ Ｐゴシック" panose="020B0600070205080204" pitchFamily="34" charset="-128"/>
                <a:cs typeface="Times New Roman" panose="02020603050405020304" pitchFamily="18" charset="0"/>
              </a:rPr>
              <a:t> – (Building on Areeda &amp; DOJ Amicus)</a:t>
            </a:r>
          </a:p>
          <a:p>
            <a:pPr lvl="1"/>
            <a:r>
              <a:rPr lang="en-US" altLang="en-US" sz="1800" dirty="0">
                <a:ea typeface="ＭＳ Ｐゴシック" panose="020B0600070205080204" pitchFamily="34" charset="-128"/>
                <a:cs typeface="Times New Roman" panose="02020603050405020304" pitchFamily="18" charset="0"/>
              </a:rPr>
              <a:t>“</a:t>
            </a:r>
            <a:r>
              <a:rPr lang="en-US" altLang="en-US" sz="1800" b="1" i="1" dirty="0">
                <a:solidFill>
                  <a:srgbClr val="C00000"/>
                </a:solidFill>
                <a:ea typeface="ＭＳ Ｐゴシック" panose="020B0600070205080204" pitchFamily="34" charset="-128"/>
                <a:cs typeface="Times New Roman" panose="02020603050405020304" pitchFamily="18" charset="0"/>
              </a:rPr>
              <a:t>No elaborate industry analysis </a:t>
            </a:r>
            <a:r>
              <a:rPr lang="en-US" altLang="en-US" sz="1800" dirty="0">
                <a:ea typeface="ＭＳ Ｐゴシック" panose="020B0600070205080204" pitchFamily="34" charset="-128"/>
                <a:cs typeface="Times New Roman" panose="02020603050405020304" pitchFamily="18" charset="0"/>
              </a:rPr>
              <a:t>is required to demonstrate the anticompetitive character”  </a:t>
            </a:r>
          </a:p>
          <a:p>
            <a:pPr lvl="1"/>
            <a:r>
              <a:rPr lang="en-US" altLang="en-US" sz="1800" dirty="0">
                <a:ea typeface="ＭＳ Ｐゴシック" panose="020B0600070205080204" pitchFamily="34" charset="-128"/>
                <a:cs typeface="Times New Roman" panose="02020603050405020304" pitchFamily="18" charset="0"/>
              </a:rPr>
              <a:t>The rule of reason can sometimes be “</a:t>
            </a:r>
            <a:r>
              <a:rPr lang="en-US" altLang="en-US" sz="1800" b="1" i="1" dirty="0">
                <a:solidFill>
                  <a:srgbClr val="C00000"/>
                </a:solidFill>
                <a:ea typeface="ＭＳ Ｐゴシック" panose="020B0600070205080204" pitchFamily="34" charset="-128"/>
                <a:cs typeface="Times New Roman" panose="02020603050405020304" pitchFamily="18" charset="0"/>
              </a:rPr>
              <a:t>applied in the twinkling of an eye</a:t>
            </a:r>
            <a:r>
              <a:rPr lang="en-US" altLang="en-US" sz="1800" dirty="0">
                <a:ea typeface="ＭＳ Ｐゴシック" panose="020B0600070205080204" pitchFamily="34" charset="-128"/>
                <a:cs typeface="Times New Roman" panose="02020603050405020304" pitchFamily="18" charset="0"/>
              </a:rPr>
              <a:t>.”</a:t>
            </a:r>
          </a:p>
          <a:p>
            <a:r>
              <a:rPr lang="en-US" altLang="en-US" sz="2000" i="1" dirty="0">
                <a:ea typeface="ＭＳ Ｐゴシック" panose="020B0600070205080204" pitchFamily="34" charset="-128"/>
                <a:cs typeface="Times New Roman" panose="02020603050405020304" pitchFamily="18" charset="0"/>
              </a:rPr>
              <a:t>Indiana Federation of Dentists</a:t>
            </a:r>
          </a:p>
          <a:p>
            <a:pPr lvl="1"/>
            <a:r>
              <a:rPr lang="en-US" altLang="en-US" sz="1800" dirty="0">
                <a:ea typeface="ＭＳ Ｐゴシック" panose="020B0600070205080204" pitchFamily="34" charset="-128"/>
                <a:cs typeface="Times New Roman" panose="02020603050405020304" pitchFamily="18" charset="0"/>
              </a:rPr>
              <a:t>“proof of actual detrimental effects…can obviate the need for an inquiry into </a:t>
            </a:r>
            <a:r>
              <a:rPr lang="en-US" altLang="en-US" sz="1800" b="1" i="1" dirty="0">
                <a:solidFill>
                  <a:srgbClr val="C00000"/>
                </a:solidFill>
                <a:ea typeface="ＭＳ Ｐゴシック" panose="020B0600070205080204" pitchFamily="34" charset="-128"/>
                <a:cs typeface="Times New Roman" panose="02020603050405020304" pitchFamily="18" charset="0"/>
              </a:rPr>
              <a:t>market power</a:t>
            </a:r>
            <a:r>
              <a:rPr lang="en-US" altLang="en-US" sz="1800" dirty="0">
                <a:ea typeface="ＭＳ Ｐゴシック" panose="020B0600070205080204" pitchFamily="34" charset="-128"/>
                <a:cs typeface="Times New Roman" panose="02020603050405020304" pitchFamily="18" charset="0"/>
              </a:rPr>
              <a:t>, which is but a </a:t>
            </a:r>
            <a:r>
              <a:rPr lang="en-US" altLang="en-US" sz="1800" b="1" i="1" dirty="0">
                <a:solidFill>
                  <a:srgbClr val="C00000"/>
                </a:solidFill>
                <a:ea typeface="ＭＳ Ｐゴシック" panose="020B0600070205080204" pitchFamily="34" charset="-128"/>
                <a:cs typeface="Times New Roman" panose="02020603050405020304" pitchFamily="18" charset="0"/>
              </a:rPr>
              <a:t>surrogate for detrimental effects</a:t>
            </a:r>
            <a:r>
              <a:rPr lang="en-US" altLang="en-US" sz="1800" dirty="0">
                <a:ea typeface="ＭＳ Ｐゴシック" panose="020B0600070205080204" pitchFamily="34" charset="-128"/>
                <a:cs typeface="Times New Roman" panose="02020603050405020304" pitchFamily="18" charset="0"/>
              </a:rPr>
              <a:t>”</a:t>
            </a:r>
          </a:p>
          <a:p>
            <a:r>
              <a:rPr lang="en-US" altLang="en-US" sz="2000" i="1" dirty="0">
                <a:ea typeface="ＭＳ Ｐゴシック" panose="020B0600070205080204" pitchFamily="34" charset="-128"/>
                <a:cs typeface="Times New Roman" panose="02020603050405020304" pitchFamily="18" charset="0"/>
              </a:rPr>
              <a:t>California Dental Association</a:t>
            </a:r>
          </a:p>
          <a:p>
            <a:pPr lvl="1"/>
            <a:r>
              <a:rPr lang="en-US" altLang="en-US" sz="1800" dirty="0">
                <a:ea typeface="ＭＳ Ｐゴシック" panose="020B0600070205080204" pitchFamily="34" charset="-128"/>
                <a:cs typeface="Times New Roman" panose="02020603050405020304" pitchFamily="18" charset="0"/>
              </a:rPr>
              <a:t>“In each of these cases, … an observer with even a </a:t>
            </a:r>
            <a:r>
              <a:rPr lang="en-US" altLang="en-US" sz="1800" b="1" i="1" dirty="0">
                <a:solidFill>
                  <a:srgbClr val="C00000"/>
                </a:solidFill>
                <a:ea typeface="ＭＳ Ｐゴシック" panose="020B0600070205080204" pitchFamily="34" charset="-128"/>
                <a:cs typeface="Times New Roman" panose="02020603050405020304" pitchFamily="18" charset="0"/>
              </a:rPr>
              <a:t>rudimentary understanding of economics</a:t>
            </a:r>
            <a:r>
              <a:rPr lang="en-US" altLang="en-US" sz="1800" dirty="0">
                <a:ea typeface="ＭＳ Ｐゴシック" panose="020B0600070205080204" pitchFamily="34" charset="-128"/>
                <a:cs typeface="Times New Roman" panose="02020603050405020304" pitchFamily="18" charset="0"/>
              </a:rPr>
              <a:t> could conclude that the arrangements in question would have an anticompetitive effect on customers and markets.”</a:t>
            </a:r>
          </a:p>
          <a:p>
            <a:r>
              <a:rPr lang="en-US" altLang="en-US" sz="2000" dirty="0">
                <a:ea typeface="ＭＳ Ｐゴシック" panose="020B0600070205080204" pitchFamily="34" charset="-128"/>
                <a:cs typeface="Times New Roman" panose="02020603050405020304" pitchFamily="18" charset="0"/>
              </a:rPr>
              <a:t>Refinement in</a:t>
            </a:r>
            <a:r>
              <a:rPr lang="en-US" altLang="en-US" sz="2000" i="1" dirty="0">
                <a:ea typeface="ＭＳ Ｐゴシック" panose="020B0600070205080204" pitchFamily="34" charset="-128"/>
                <a:cs typeface="Times New Roman" panose="02020603050405020304" pitchFamily="18" charset="0"/>
              </a:rPr>
              <a:t> Polygram </a:t>
            </a:r>
            <a:r>
              <a:rPr lang="en-US" altLang="en-US" sz="2000" dirty="0">
                <a:ea typeface="ＭＳ Ｐゴシック" panose="020B0600070205080204" pitchFamily="34" charset="-128"/>
                <a:cs typeface="Times New Roman" panose="02020603050405020304" pitchFamily="18" charset="0"/>
              </a:rPr>
              <a:t>(D.C. Cir. 2005):</a:t>
            </a:r>
          </a:p>
          <a:p>
            <a:pPr lvl="1"/>
            <a:r>
              <a:rPr lang="en-US" altLang="en-US" sz="1800" dirty="0">
                <a:ea typeface="ＭＳ Ｐゴシック" panose="020B0600070205080204" pitchFamily="34" charset="-128"/>
                <a:cs typeface="Times New Roman" panose="02020603050405020304" pitchFamily="18" charset="0"/>
              </a:rPr>
              <a:t>“the rebuttable presumption of illegality arises not necessarily from anything ‘inherent’ in a business practice but from the </a:t>
            </a:r>
            <a:r>
              <a:rPr lang="en-US" altLang="en-US" sz="1800" b="1" i="1" dirty="0">
                <a:solidFill>
                  <a:srgbClr val="C00000"/>
                </a:solidFill>
                <a:ea typeface="ＭＳ Ｐゴシック" panose="020B0600070205080204" pitchFamily="34" charset="-128"/>
                <a:cs typeface="Times New Roman" panose="02020603050405020304" pitchFamily="18" charset="0"/>
              </a:rPr>
              <a:t>close family resemblance between the suspect practice and another practice that already stands convicted in the court of consumer welfare</a:t>
            </a:r>
            <a:r>
              <a:rPr lang="en-US" altLang="en-US" sz="1800" dirty="0">
                <a:solidFill>
                  <a:srgbClr val="C00000"/>
                </a:solidFill>
                <a:ea typeface="ＭＳ Ｐゴシック" panose="020B0600070205080204" pitchFamily="34" charset="-128"/>
                <a:cs typeface="Times New Roman" panose="02020603050405020304" pitchFamily="18" charset="0"/>
              </a:rPr>
              <a:t>.”</a:t>
            </a:r>
            <a:endParaRPr lang="en-US" altLang="en-US" sz="1800" i="1" dirty="0">
              <a:solidFill>
                <a:srgbClr val="C00000"/>
              </a:solidFill>
              <a:ea typeface="ＭＳ Ｐゴシック" panose="020B0600070205080204" pitchFamily="34" charset="-128"/>
              <a:cs typeface="Times New Roman" panose="02020603050405020304" pitchFamily="18" charset="0"/>
            </a:endParaRPr>
          </a:p>
        </p:txBody>
      </p:sp>
      <p:sp>
        <p:nvSpPr>
          <p:cNvPr id="51204" name="Slide Number Placeholder 2"/>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a:spcBef>
                <a:spcPct val="0"/>
              </a:spcBef>
              <a:buFontTx/>
              <a:buNone/>
            </a:pPr>
            <a:fld id="{C8549F11-2522-4A1F-AB61-BFEFC3E3DAF2}" type="slidenum">
              <a:rPr lang="en-US" altLang="en-US" sz="1400"/>
              <a:pPr>
                <a:spcBef>
                  <a:spcPct val="0"/>
                </a:spcBef>
                <a:buFontTx/>
                <a:buNone/>
              </a:pPr>
              <a:t>19</a:t>
            </a:fld>
            <a:endParaRPr lang="en-US" altLang="en-US" sz="1400"/>
          </a:p>
        </p:txBody>
      </p:sp>
    </p:spTree>
    <p:extLst>
      <p:ext uri="{BB962C8B-B14F-4D97-AF65-F5344CB8AC3E}">
        <p14:creationId xmlns:p14="http://schemas.microsoft.com/office/powerpoint/2010/main" val="4757270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838200" y="3503476"/>
            <a:ext cx="10515600" cy="1325563"/>
          </a:xfrm>
        </p:spPr>
        <p:txBody>
          <a:bodyPr/>
          <a:lstStyle/>
          <a:p>
            <a:pPr algn="ctr"/>
            <a:r>
              <a:rPr lang="en-US" dirty="0"/>
              <a:t>Evolving Legal Framework</a:t>
            </a:r>
          </a:p>
        </p:txBody>
      </p:sp>
      <p:sp>
        <p:nvSpPr>
          <p:cNvPr id="4" name="Slide Number Placeholder 3"/>
          <p:cNvSpPr>
            <a:spLocks noGrp="1"/>
          </p:cNvSpPr>
          <p:nvPr>
            <p:ph type="sldNum" sz="quarter" idx="12"/>
          </p:nvPr>
        </p:nvSpPr>
        <p:spPr/>
        <p:txBody>
          <a:bodyPr/>
          <a:lstStyle/>
          <a:p>
            <a:fld id="{37C7E6BD-9F4D-4CC1-82B4-1BBBEC44B5AC}" type="slidenum">
              <a:rPr lang="en-US" smtClean="0"/>
              <a:t>2</a:t>
            </a:fld>
            <a:endParaRPr lang="en-US"/>
          </a:p>
        </p:txBody>
      </p:sp>
    </p:spTree>
    <p:extLst>
      <p:ext uri="{BB962C8B-B14F-4D97-AF65-F5344CB8AC3E}">
        <p14:creationId xmlns:p14="http://schemas.microsoft.com/office/powerpoint/2010/main" val="290415174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A58A72-C362-47F6-8266-D4CA25627267}"/>
              </a:ext>
            </a:extLst>
          </p:cNvPr>
          <p:cNvSpPr>
            <a:spLocks noGrp="1"/>
          </p:cNvSpPr>
          <p:nvPr>
            <p:ph type="title"/>
          </p:nvPr>
        </p:nvSpPr>
        <p:spPr>
          <a:xfrm>
            <a:off x="483124" y="80311"/>
            <a:ext cx="10515600" cy="1325563"/>
          </a:xfrm>
        </p:spPr>
        <p:txBody>
          <a:bodyPr/>
          <a:lstStyle/>
          <a:p>
            <a:r>
              <a:rPr lang="en-US" dirty="0"/>
              <a:t>Multiple Flavors of the Rule of Reason</a:t>
            </a:r>
          </a:p>
        </p:txBody>
      </p:sp>
      <p:sp>
        <p:nvSpPr>
          <p:cNvPr id="4" name="Content Placeholder 4">
            <a:extLst>
              <a:ext uri="{FF2B5EF4-FFF2-40B4-BE49-F238E27FC236}">
                <a16:creationId xmlns:a16="http://schemas.microsoft.com/office/drawing/2014/main" id="{1447441B-A9F1-4F01-8BB5-0C423676095E}"/>
              </a:ext>
            </a:extLst>
          </p:cNvPr>
          <p:cNvSpPr>
            <a:spLocks noGrp="1"/>
          </p:cNvSpPr>
          <p:nvPr>
            <p:ph idx="1"/>
          </p:nvPr>
        </p:nvSpPr>
        <p:spPr>
          <a:xfrm>
            <a:off x="134291" y="1273996"/>
            <a:ext cx="5286081" cy="5503693"/>
          </a:xfrm>
        </p:spPr>
        <p:txBody>
          <a:bodyPr>
            <a:normAutofit/>
          </a:bodyPr>
          <a:lstStyle/>
          <a:p>
            <a:r>
              <a:rPr lang="en-US" sz="2200" dirty="0"/>
              <a:t>Per Se analysis (as </a:t>
            </a:r>
            <a:r>
              <a:rPr lang="en-US" sz="2200" dirty="0" err="1"/>
              <a:t>ROR</a:t>
            </a:r>
            <a:r>
              <a:rPr lang="en-US" sz="2200" dirty="0"/>
              <a:t>, with a conclusive anticompetitive presumption)</a:t>
            </a:r>
          </a:p>
          <a:p>
            <a:r>
              <a:rPr lang="en-US" sz="2200" dirty="0"/>
              <a:t>Quick Look – Two Variations</a:t>
            </a:r>
          </a:p>
          <a:p>
            <a:pPr lvl="1"/>
            <a:r>
              <a:rPr lang="en-US" sz="2000" dirty="0"/>
              <a:t>Direct evidence of harm </a:t>
            </a:r>
          </a:p>
          <a:p>
            <a:pPr lvl="1"/>
            <a:r>
              <a:rPr lang="en-US" sz="2000" dirty="0"/>
              <a:t>Presumption</a:t>
            </a:r>
          </a:p>
          <a:p>
            <a:r>
              <a:rPr lang="en-US" sz="2200" dirty="0"/>
              <a:t>Structured </a:t>
            </a:r>
            <a:r>
              <a:rPr lang="en-US" sz="2200" dirty="0" err="1"/>
              <a:t>ROR</a:t>
            </a:r>
            <a:endParaRPr lang="en-US" sz="2200" i="1" dirty="0">
              <a:solidFill>
                <a:srgbClr val="C00000"/>
              </a:solidFill>
            </a:endParaRPr>
          </a:p>
          <a:p>
            <a:pPr lvl="1"/>
            <a:r>
              <a:rPr lang="en-US" sz="2000" dirty="0"/>
              <a:t>Evaluate collective market power from </a:t>
            </a:r>
            <a:br>
              <a:rPr lang="en-US" sz="2000" dirty="0"/>
            </a:br>
            <a:r>
              <a:rPr lang="en-US" sz="2000" dirty="0"/>
              <a:t>(i) circumstantial evidence of mkt power </a:t>
            </a:r>
            <a:br>
              <a:rPr lang="en-US" sz="2000" dirty="0"/>
            </a:br>
            <a:r>
              <a:rPr lang="en-US" sz="2000" dirty="0"/>
              <a:t>or (ii) direct evidence of market power or (iii) direct evidence of anticompetitive effects; i</a:t>
            </a:r>
            <a:r>
              <a:rPr lang="en-US" sz="1800" dirty="0"/>
              <a:t>ncluding evaluation of ease of entry </a:t>
            </a:r>
          </a:p>
          <a:p>
            <a:pPr lvl="1"/>
            <a:r>
              <a:rPr lang="en-US" sz="2000" dirty="0"/>
              <a:t>Assess likely anticompetitive effects </a:t>
            </a:r>
          </a:p>
          <a:p>
            <a:pPr lvl="1"/>
            <a:r>
              <a:rPr lang="en-US" sz="2000" dirty="0"/>
              <a:t>Assess likely procompetitive efficiencies</a:t>
            </a:r>
          </a:p>
          <a:p>
            <a:pPr lvl="1"/>
            <a:r>
              <a:rPr lang="en-US" sz="2000" dirty="0"/>
              <a:t>Balance pro- and anti-competitive effects to determine overall effect (possibly including “less restrictive alternatives”)</a:t>
            </a:r>
          </a:p>
        </p:txBody>
      </p:sp>
      <p:sp>
        <p:nvSpPr>
          <p:cNvPr id="5" name="TextBox 4">
            <a:extLst>
              <a:ext uri="{FF2B5EF4-FFF2-40B4-BE49-F238E27FC236}">
                <a16:creationId xmlns:a16="http://schemas.microsoft.com/office/drawing/2014/main" id="{AA1518DB-0454-4E6D-8E8F-A0A292C7C23F}"/>
              </a:ext>
            </a:extLst>
          </p:cNvPr>
          <p:cNvSpPr txBox="1"/>
          <p:nvPr/>
        </p:nvSpPr>
        <p:spPr>
          <a:xfrm>
            <a:off x="8876873" y="200878"/>
            <a:ext cx="2912962" cy="2769989"/>
          </a:xfrm>
          <a:prstGeom prst="rect">
            <a:avLst/>
          </a:prstGeom>
          <a:noFill/>
          <a:ln w="38100">
            <a:solidFill>
              <a:srgbClr val="0070C0"/>
            </a:solidFill>
          </a:ln>
        </p:spPr>
        <p:txBody>
          <a:bodyPr wrap="square" rtlCol="0">
            <a:spAutoFit/>
          </a:bodyPr>
          <a:lstStyle/>
          <a:p>
            <a:r>
              <a:rPr lang="en-US" b="1" u="sng" dirty="0">
                <a:solidFill>
                  <a:srgbClr val="0070C0"/>
                </a:solidFill>
              </a:rPr>
              <a:t>Common Purpose of All Flavors</a:t>
            </a:r>
            <a:endParaRPr lang="en-US" b="1" i="1" dirty="0">
              <a:solidFill>
                <a:srgbClr val="0070C0"/>
              </a:solidFill>
            </a:endParaRPr>
          </a:p>
          <a:p>
            <a:r>
              <a:rPr lang="en-US" b="1" i="1" dirty="0">
                <a:solidFill>
                  <a:srgbClr val="0070C0"/>
                </a:solidFill>
              </a:rPr>
              <a:t>To reach a confident conclusion about </a:t>
            </a:r>
            <a:r>
              <a:rPr lang="en-US" b="1" i="1" dirty="0">
                <a:solidFill>
                  <a:srgbClr val="C00000"/>
                </a:solidFill>
              </a:rPr>
              <a:t>actual or probable competitive effects</a:t>
            </a:r>
          </a:p>
          <a:p>
            <a:pPr marL="342900" indent="-342900">
              <a:buFont typeface="Arial" panose="020B0604020202020204" pitchFamily="34" charset="0"/>
              <a:buChar char="•"/>
            </a:pPr>
            <a:r>
              <a:rPr lang="en-US" sz="1600" b="1" i="1" dirty="0">
                <a:solidFill>
                  <a:srgbClr val="0070C0"/>
                </a:solidFill>
              </a:rPr>
              <a:t>Collusive Effects</a:t>
            </a:r>
          </a:p>
          <a:p>
            <a:pPr marL="342900" indent="-342900">
              <a:buFont typeface="Arial" panose="020B0604020202020204" pitchFamily="34" charset="0"/>
              <a:buChar char="•"/>
            </a:pPr>
            <a:r>
              <a:rPr lang="en-US" sz="1600" b="1" i="1" dirty="0">
                <a:solidFill>
                  <a:srgbClr val="0070C0"/>
                </a:solidFill>
              </a:rPr>
              <a:t>Exclusionary Effects</a:t>
            </a:r>
          </a:p>
          <a:p>
            <a:pPr marL="342900" indent="-342900">
              <a:buFont typeface="Arial" panose="020B0604020202020204" pitchFamily="34" charset="0"/>
              <a:buChar char="•"/>
            </a:pPr>
            <a:r>
              <a:rPr lang="en-US" sz="1600" b="1" i="1" dirty="0">
                <a:solidFill>
                  <a:srgbClr val="0070C0"/>
                </a:solidFill>
              </a:rPr>
              <a:t>Or, Both</a:t>
            </a:r>
            <a:endParaRPr lang="en-US" b="1" u="sng" dirty="0">
              <a:solidFill>
                <a:srgbClr val="0070C0"/>
              </a:solidFill>
            </a:endParaRPr>
          </a:p>
          <a:p>
            <a:r>
              <a:rPr lang="en-US" b="1" u="sng" dirty="0">
                <a:solidFill>
                  <a:srgbClr val="0070C0"/>
                </a:solidFill>
              </a:rPr>
              <a:t>Sliding scale </a:t>
            </a:r>
          </a:p>
          <a:p>
            <a:r>
              <a:rPr lang="en-US" b="1" i="1" dirty="0">
                <a:solidFill>
                  <a:srgbClr val="0070C0"/>
                </a:solidFill>
              </a:rPr>
              <a:t>Burdens can vary</a:t>
            </a:r>
          </a:p>
        </p:txBody>
      </p:sp>
      <p:sp>
        <p:nvSpPr>
          <p:cNvPr id="3" name="TextBox 2">
            <a:extLst>
              <a:ext uri="{FF2B5EF4-FFF2-40B4-BE49-F238E27FC236}">
                <a16:creationId xmlns:a16="http://schemas.microsoft.com/office/drawing/2014/main" id="{F622BB53-E3B9-4030-9324-97A7F2A0F810}"/>
              </a:ext>
            </a:extLst>
          </p:cNvPr>
          <p:cNvSpPr txBox="1"/>
          <p:nvPr/>
        </p:nvSpPr>
        <p:spPr>
          <a:xfrm>
            <a:off x="6296240" y="4395739"/>
            <a:ext cx="2580633" cy="1569660"/>
          </a:xfrm>
          <a:prstGeom prst="rect">
            <a:avLst/>
          </a:prstGeom>
          <a:noFill/>
          <a:ln w="38100">
            <a:solidFill>
              <a:srgbClr val="0070C0"/>
            </a:solidFill>
          </a:ln>
        </p:spPr>
        <p:txBody>
          <a:bodyPr wrap="square" rtlCol="0">
            <a:spAutoFit/>
          </a:bodyPr>
          <a:lstStyle/>
          <a:p>
            <a:r>
              <a:rPr lang="en-US" b="1" u="sng" dirty="0">
                <a:solidFill>
                  <a:srgbClr val="0070C0"/>
                </a:solidFill>
              </a:rPr>
              <a:t>Circumstantial evidence</a:t>
            </a:r>
          </a:p>
          <a:p>
            <a:r>
              <a:rPr lang="en-US" b="1" dirty="0">
                <a:solidFill>
                  <a:srgbClr val="0070C0"/>
                </a:solidFill>
              </a:rPr>
              <a:t>Define relevant market</a:t>
            </a:r>
          </a:p>
          <a:p>
            <a:r>
              <a:rPr lang="en-US" b="1" dirty="0">
                <a:solidFill>
                  <a:srgbClr val="0070C0"/>
                </a:solidFill>
              </a:rPr>
              <a:t>Calculate market shares</a:t>
            </a:r>
          </a:p>
          <a:p>
            <a:r>
              <a:rPr lang="en-US" b="1" dirty="0">
                <a:solidFill>
                  <a:srgbClr val="0070C0"/>
                </a:solidFill>
              </a:rPr>
              <a:t>Evaluate entry barriers</a:t>
            </a:r>
          </a:p>
          <a:p>
            <a:endParaRPr lang="en-US" sz="2400" dirty="0">
              <a:solidFill>
                <a:srgbClr val="0070C0"/>
              </a:solidFill>
            </a:endParaRPr>
          </a:p>
        </p:txBody>
      </p:sp>
      <p:cxnSp>
        <p:nvCxnSpPr>
          <p:cNvPr id="9" name="Straight Arrow Connector 8">
            <a:extLst>
              <a:ext uri="{FF2B5EF4-FFF2-40B4-BE49-F238E27FC236}">
                <a16:creationId xmlns:a16="http://schemas.microsoft.com/office/drawing/2014/main" id="{06E1FA30-6C7B-4256-A4EE-65E90ED84A08}"/>
              </a:ext>
            </a:extLst>
          </p:cNvPr>
          <p:cNvCxnSpPr>
            <a:cxnSpLocks/>
          </p:cNvCxnSpPr>
          <p:nvPr/>
        </p:nvCxnSpPr>
        <p:spPr>
          <a:xfrm flipH="1" flipV="1">
            <a:off x="7047630" y="711473"/>
            <a:ext cx="1572388" cy="3364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6667E9D6-02BE-4A52-8360-193B94A199BE}"/>
              </a:ext>
            </a:extLst>
          </p:cNvPr>
          <p:cNvCxnSpPr>
            <a:cxnSpLocks/>
          </p:cNvCxnSpPr>
          <p:nvPr/>
        </p:nvCxnSpPr>
        <p:spPr>
          <a:xfrm flipH="1" flipV="1">
            <a:off x="5202149" y="3936314"/>
            <a:ext cx="893851" cy="9246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63F19EAD-65CD-47D9-95A6-7D37C283B333}"/>
              </a:ext>
            </a:extLst>
          </p:cNvPr>
          <p:cNvSpPr txBox="1"/>
          <p:nvPr/>
        </p:nvSpPr>
        <p:spPr>
          <a:xfrm>
            <a:off x="5420372" y="1859340"/>
            <a:ext cx="2459907" cy="1569660"/>
          </a:xfrm>
          <a:prstGeom prst="rect">
            <a:avLst/>
          </a:prstGeom>
          <a:noFill/>
          <a:ln w="38100">
            <a:solidFill>
              <a:srgbClr val="0070C0"/>
            </a:solidFill>
          </a:ln>
        </p:spPr>
        <p:txBody>
          <a:bodyPr wrap="square" rtlCol="0">
            <a:spAutoFit/>
          </a:bodyPr>
          <a:lstStyle/>
          <a:p>
            <a:r>
              <a:rPr lang="en-US" sz="1600" b="1" dirty="0">
                <a:solidFill>
                  <a:srgbClr val="0070C0"/>
                </a:solidFill>
              </a:rPr>
              <a:t>But note that the presumption cannot be made “conclusive,” absent rejection of the justifications</a:t>
            </a:r>
          </a:p>
          <a:p>
            <a:endParaRPr lang="en-US" sz="1600" b="1" dirty="0">
              <a:solidFill>
                <a:srgbClr val="0070C0"/>
              </a:solidFill>
            </a:endParaRPr>
          </a:p>
        </p:txBody>
      </p:sp>
      <p:cxnSp>
        <p:nvCxnSpPr>
          <p:cNvPr id="13" name="Straight Arrow Connector 12">
            <a:extLst>
              <a:ext uri="{FF2B5EF4-FFF2-40B4-BE49-F238E27FC236}">
                <a16:creationId xmlns:a16="http://schemas.microsoft.com/office/drawing/2014/main" id="{E67990D4-7E59-42E6-8EF3-B6C9F77DD2C8}"/>
              </a:ext>
            </a:extLst>
          </p:cNvPr>
          <p:cNvCxnSpPr>
            <a:cxnSpLocks/>
          </p:cNvCxnSpPr>
          <p:nvPr/>
        </p:nvCxnSpPr>
        <p:spPr>
          <a:xfrm flipH="1" flipV="1">
            <a:off x="4381046" y="1747353"/>
            <a:ext cx="938479" cy="71199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395217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4206" y="-73607"/>
            <a:ext cx="12192786" cy="1325563"/>
          </a:xfrm>
        </p:spPr>
        <p:txBody>
          <a:bodyPr>
            <a:normAutofit/>
          </a:bodyPr>
          <a:lstStyle/>
          <a:p>
            <a:r>
              <a:rPr lang="en-US" sz="3200" i="1" dirty="0"/>
              <a:t>Structured </a:t>
            </a:r>
            <a:r>
              <a:rPr lang="en-US" sz="3200" dirty="0"/>
              <a:t>Rule of Reason as a </a:t>
            </a:r>
            <a:br>
              <a:rPr lang="en-US" sz="3200" dirty="0"/>
            </a:br>
            <a:r>
              <a:rPr lang="en-US" sz="3200" dirty="0"/>
              <a:t>3-Step Burden-Shifting Approach</a:t>
            </a:r>
          </a:p>
        </p:txBody>
      </p:sp>
      <p:sp>
        <p:nvSpPr>
          <p:cNvPr id="3" name="Content Placeholder 2"/>
          <p:cNvSpPr>
            <a:spLocks noGrp="1"/>
          </p:cNvSpPr>
          <p:nvPr>
            <p:ph idx="1"/>
          </p:nvPr>
        </p:nvSpPr>
        <p:spPr>
          <a:xfrm>
            <a:off x="575353" y="1121790"/>
            <a:ext cx="6457043" cy="5552387"/>
          </a:xfrm>
        </p:spPr>
        <p:txBody>
          <a:bodyPr>
            <a:normAutofit lnSpcReduction="10000"/>
          </a:bodyPr>
          <a:lstStyle/>
          <a:p>
            <a:r>
              <a:rPr lang="en-US" sz="1900" b="1" dirty="0"/>
              <a:t>Step 1: </a:t>
            </a:r>
            <a:r>
              <a:rPr lang="en-US" sz="1900" dirty="0"/>
              <a:t>Plaintiff produces evidence of likely competitive harm in one of 3 ways (or some combination)</a:t>
            </a:r>
          </a:p>
          <a:p>
            <a:pPr lvl="1"/>
            <a:r>
              <a:rPr lang="en-US" sz="1700" b="1" dirty="0">
                <a:solidFill>
                  <a:srgbClr val="C00000"/>
                </a:solidFill>
              </a:rPr>
              <a:t>#1: Anticompetitive Presumption </a:t>
            </a:r>
            <a:r>
              <a:rPr lang="en-US" sz="1700" dirty="0"/>
              <a:t>(inherently suspect based on nature/category of conduct)</a:t>
            </a:r>
            <a:endParaRPr lang="en-US" sz="1700" b="1" i="1" dirty="0">
              <a:solidFill>
                <a:srgbClr val="C00000"/>
              </a:solidFill>
              <a:highlight>
                <a:srgbClr val="FFFF00"/>
              </a:highlight>
            </a:endParaRPr>
          </a:p>
          <a:p>
            <a:pPr lvl="1"/>
            <a:r>
              <a:rPr lang="en-US" sz="1700" b="1" dirty="0">
                <a:solidFill>
                  <a:srgbClr val="C00000"/>
                </a:solidFill>
              </a:rPr>
              <a:t>#2: Direct evidence </a:t>
            </a:r>
            <a:r>
              <a:rPr lang="en-US" sz="1700" dirty="0"/>
              <a:t>of price increase or output decrease (or similar showing)</a:t>
            </a:r>
          </a:p>
          <a:p>
            <a:pPr lvl="1"/>
            <a:r>
              <a:rPr lang="en-US" sz="1700" b="1" dirty="0">
                <a:solidFill>
                  <a:srgbClr val="C00000"/>
                </a:solidFill>
              </a:rPr>
              <a:t>#3: Circumstantial evidence </a:t>
            </a:r>
            <a:r>
              <a:rPr lang="en-US" sz="1700" dirty="0"/>
              <a:t>(market power plus nature of conduct)</a:t>
            </a:r>
          </a:p>
          <a:p>
            <a:pPr marL="0" indent="0">
              <a:buNone/>
            </a:pPr>
            <a:r>
              <a:rPr lang="en-US" sz="2100" b="1" i="1" dirty="0">
                <a:solidFill>
                  <a:srgbClr val="0070C0"/>
                </a:solidFill>
              </a:rPr>
              <a:t>If Step 1 shown, burden shifts to defendant to rebut …</a:t>
            </a:r>
          </a:p>
          <a:p>
            <a:r>
              <a:rPr lang="en-US" sz="1900" b="1" dirty="0"/>
              <a:t>Step 2: </a:t>
            </a:r>
            <a:r>
              <a:rPr lang="en-US" sz="1900" dirty="0"/>
              <a:t>Defendant rebuts by either </a:t>
            </a:r>
            <a:r>
              <a:rPr lang="en-US" sz="1900" u="sng" dirty="0">
                <a:solidFill>
                  <a:srgbClr val="C00000"/>
                </a:solidFill>
              </a:rPr>
              <a:t>undermining</a:t>
            </a:r>
            <a:r>
              <a:rPr lang="en-US" sz="1900" dirty="0">
                <a:solidFill>
                  <a:srgbClr val="C00000"/>
                </a:solidFill>
              </a:rPr>
              <a:t> </a:t>
            </a:r>
            <a:r>
              <a:rPr lang="en-US" sz="1900" dirty="0"/>
              <a:t>evidence of harm or produces evidence of </a:t>
            </a:r>
            <a:r>
              <a:rPr lang="en-US" sz="1900" u="sng" dirty="0">
                <a:solidFill>
                  <a:srgbClr val="C00000"/>
                </a:solidFill>
              </a:rPr>
              <a:t>offsetting</a:t>
            </a:r>
            <a:r>
              <a:rPr lang="en-US" sz="1900" dirty="0">
                <a:solidFill>
                  <a:srgbClr val="C00000"/>
                </a:solidFill>
              </a:rPr>
              <a:t> </a:t>
            </a:r>
            <a:r>
              <a:rPr lang="en-US" sz="1900" dirty="0"/>
              <a:t>procompetitive benefits/justification </a:t>
            </a:r>
          </a:p>
          <a:p>
            <a:pPr lvl="1"/>
            <a:r>
              <a:rPr lang="en-US" sz="1700" dirty="0"/>
              <a:t>Procompetitive? Benefits consumers; restraint is required to achieve</a:t>
            </a:r>
          </a:p>
          <a:p>
            <a:pPr marL="0" indent="0">
              <a:buNone/>
            </a:pPr>
            <a:r>
              <a:rPr lang="en-US" sz="2100" b="1" i="1" dirty="0">
                <a:solidFill>
                  <a:srgbClr val="0070C0"/>
                </a:solidFill>
              </a:rPr>
              <a:t>If Step 2 shown, burden shifts back to plaintiff </a:t>
            </a:r>
            <a:r>
              <a:rPr lang="en-US" sz="2100" i="1" dirty="0"/>
              <a:t>… </a:t>
            </a:r>
          </a:p>
          <a:p>
            <a:r>
              <a:rPr lang="en-US" sz="1900" b="1" dirty="0"/>
              <a:t>Step 3: </a:t>
            </a:r>
            <a:r>
              <a:rPr lang="en-US" sz="1900" dirty="0"/>
              <a:t>Plaintiff either rebuts evidence of benefits or shows that effects are anticompetitive </a:t>
            </a:r>
            <a:r>
              <a:rPr lang="en-US" sz="1900" i="1" dirty="0"/>
              <a:t>on balance </a:t>
            </a:r>
            <a:r>
              <a:rPr lang="en-US" sz="1900" dirty="0"/>
              <a:t>(i.e., overall)</a:t>
            </a:r>
          </a:p>
          <a:p>
            <a:r>
              <a:rPr lang="en-US" sz="1900" b="1" dirty="0"/>
              <a:t>Step 3a:</a:t>
            </a:r>
            <a:r>
              <a:rPr lang="en-US" sz="1900" dirty="0"/>
              <a:t> So courts alternatively may provide evidence that a “</a:t>
            </a:r>
            <a:r>
              <a:rPr lang="en-US" sz="1900" dirty="0">
                <a:solidFill>
                  <a:srgbClr val="C00000"/>
                </a:solidFill>
              </a:rPr>
              <a:t>less restrictive alternative</a:t>
            </a:r>
            <a:r>
              <a:rPr lang="en-US" sz="1900" dirty="0"/>
              <a:t>” may provide all (or virtually all) the benefits without the harms</a:t>
            </a:r>
          </a:p>
          <a:p>
            <a:pPr lvl="1"/>
            <a:endParaRPr lang="en-US" dirty="0"/>
          </a:p>
        </p:txBody>
      </p:sp>
      <p:sp>
        <p:nvSpPr>
          <p:cNvPr id="4" name="Rectangle 3">
            <a:extLst>
              <a:ext uri="{FF2B5EF4-FFF2-40B4-BE49-F238E27FC236}">
                <a16:creationId xmlns:a16="http://schemas.microsoft.com/office/drawing/2014/main" id="{8E64C1E8-D54E-4D79-B305-FA6E8D0916F3}"/>
              </a:ext>
            </a:extLst>
          </p:cNvPr>
          <p:cNvSpPr/>
          <p:nvPr/>
        </p:nvSpPr>
        <p:spPr>
          <a:xfrm>
            <a:off x="8226348" y="4572453"/>
            <a:ext cx="3640304" cy="1073748"/>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Very few cases reach Step 3. Private plaintiffs often lose at Step 1, or defendant loses at Step 2</a:t>
            </a:r>
          </a:p>
        </p:txBody>
      </p:sp>
      <p:cxnSp>
        <p:nvCxnSpPr>
          <p:cNvPr id="5" name="Straight Arrow Connector 4">
            <a:extLst>
              <a:ext uri="{FF2B5EF4-FFF2-40B4-BE49-F238E27FC236}">
                <a16:creationId xmlns:a16="http://schemas.microsoft.com/office/drawing/2014/main" id="{A9C51837-7C5F-4EAE-B280-6748F5068D3B}"/>
              </a:ext>
            </a:extLst>
          </p:cNvPr>
          <p:cNvCxnSpPr>
            <a:cxnSpLocks/>
          </p:cNvCxnSpPr>
          <p:nvPr/>
        </p:nvCxnSpPr>
        <p:spPr>
          <a:xfrm flipH="1">
            <a:off x="6721313" y="952107"/>
            <a:ext cx="1611982" cy="71093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34971BEE-06A4-4110-92C4-45479F039802}"/>
              </a:ext>
            </a:extLst>
          </p:cNvPr>
          <p:cNvSpPr/>
          <p:nvPr/>
        </p:nvSpPr>
        <p:spPr>
          <a:xfrm>
            <a:off x="8085762" y="2474003"/>
            <a:ext cx="3863084" cy="132556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400" b="1" dirty="0">
                <a:solidFill>
                  <a:srgbClr val="0070C0"/>
                </a:solidFill>
                <a:latin typeface="Times New Roman" panose="02020603050405020304" pitchFamily="18" charset="0"/>
                <a:cs typeface="Times New Roman" panose="02020603050405020304" pitchFamily="18" charset="0"/>
              </a:rPr>
              <a:t>Note that if the plaintiff relies on #1 in Step 1 (anticompetitive assumption re </a:t>
            </a:r>
            <a:r>
              <a:rPr lang="en-US" sz="1400" b="1" dirty="0" err="1">
                <a:solidFill>
                  <a:srgbClr val="0070C0"/>
                </a:solidFill>
                <a:latin typeface="Times New Roman" panose="02020603050405020304" pitchFamily="18" charset="0"/>
                <a:cs typeface="Times New Roman" panose="02020603050405020304" pitchFamily="18" charset="0"/>
              </a:rPr>
              <a:t>QL</a:t>
            </a:r>
            <a:r>
              <a:rPr lang="en-US" sz="1400" b="1" dirty="0">
                <a:solidFill>
                  <a:srgbClr val="0070C0"/>
                </a:solidFill>
                <a:latin typeface="Times New Roman" panose="02020603050405020304" pitchFamily="18" charset="0"/>
                <a:cs typeface="Times New Roman" panose="02020603050405020304" pitchFamily="18" charset="0"/>
              </a:rPr>
              <a:t> or per se, then defendant must rebut by “offsetting” with an efficiency justification.  Showing no ham to competition would not suffice</a:t>
            </a:r>
          </a:p>
        </p:txBody>
      </p:sp>
      <p:cxnSp>
        <p:nvCxnSpPr>
          <p:cNvPr id="10" name="Straight Arrow Connector 9">
            <a:extLst>
              <a:ext uri="{FF2B5EF4-FFF2-40B4-BE49-F238E27FC236}">
                <a16:creationId xmlns:a16="http://schemas.microsoft.com/office/drawing/2014/main" id="{611CFD30-A262-4D00-918A-3E213B8F86DC}"/>
              </a:ext>
            </a:extLst>
          </p:cNvPr>
          <p:cNvCxnSpPr>
            <a:cxnSpLocks/>
          </p:cNvCxnSpPr>
          <p:nvPr/>
        </p:nvCxnSpPr>
        <p:spPr>
          <a:xfrm flipH="1">
            <a:off x="6682388" y="2962525"/>
            <a:ext cx="844916" cy="13320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11" name="Rectangle 10">
            <a:extLst>
              <a:ext uri="{FF2B5EF4-FFF2-40B4-BE49-F238E27FC236}">
                <a16:creationId xmlns:a16="http://schemas.microsoft.com/office/drawing/2014/main" id="{5E632775-94CC-49AD-AA89-13D4293430D9}"/>
              </a:ext>
            </a:extLst>
          </p:cNvPr>
          <p:cNvSpPr/>
          <p:nvPr/>
        </p:nvSpPr>
        <p:spPr>
          <a:xfrm>
            <a:off x="8248521" y="43965"/>
            <a:ext cx="3169838" cy="126506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#1 is associated with </a:t>
            </a:r>
            <a:r>
              <a:rPr lang="en-US" sz="1600" b="1" dirty="0" err="1">
                <a:solidFill>
                  <a:srgbClr val="0070C0"/>
                </a:solidFill>
                <a:latin typeface="Times New Roman" panose="02020603050405020304" pitchFamily="18" charset="0"/>
                <a:cs typeface="Times New Roman" panose="02020603050405020304" pitchFamily="18" charset="0"/>
              </a:rPr>
              <a:t>QL</a:t>
            </a:r>
            <a:r>
              <a:rPr lang="en-US" sz="1600" b="1" dirty="0">
                <a:solidFill>
                  <a:srgbClr val="0070C0"/>
                </a:solidFill>
                <a:latin typeface="Times New Roman" panose="02020603050405020304" pitchFamily="18" charset="0"/>
                <a:cs typeface="Times New Roman" panose="02020603050405020304" pitchFamily="18" charset="0"/>
              </a:rPr>
              <a:t> and per se, but it is really part of the overall </a:t>
            </a:r>
            <a:r>
              <a:rPr lang="en-US" sz="1600" b="1" dirty="0" err="1">
                <a:solidFill>
                  <a:srgbClr val="0070C0"/>
                </a:solidFill>
                <a:latin typeface="Times New Roman" panose="02020603050405020304" pitchFamily="18" charset="0"/>
                <a:cs typeface="Times New Roman" panose="02020603050405020304" pitchFamily="18" charset="0"/>
              </a:rPr>
              <a:t>ROR</a:t>
            </a:r>
            <a:r>
              <a:rPr lang="en-US" sz="1600" b="1" dirty="0">
                <a:solidFill>
                  <a:srgbClr val="0070C0"/>
                </a:solidFill>
                <a:latin typeface="Times New Roman" panose="02020603050405020304" pitchFamily="18" charset="0"/>
                <a:cs typeface="Times New Roman" panose="02020603050405020304" pitchFamily="18" charset="0"/>
              </a:rPr>
              <a:t> framework</a:t>
            </a:r>
          </a:p>
        </p:txBody>
      </p:sp>
      <p:cxnSp>
        <p:nvCxnSpPr>
          <p:cNvPr id="12" name="Straight Arrow Connector 11">
            <a:extLst>
              <a:ext uri="{FF2B5EF4-FFF2-40B4-BE49-F238E27FC236}">
                <a16:creationId xmlns:a16="http://schemas.microsoft.com/office/drawing/2014/main" id="{F4AA3B54-3A84-4FF4-B8B2-6682F6AFFAEE}"/>
              </a:ext>
            </a:extLst>
          </p:cNvPr>
          <p:cNvCxnSpPr>
            <a:cxnSpLocks/>
          </p:cNvCxnSpPr>
          <p:nvPr/>
        </p:nvCxnSpPr>
        <p:spPr>
          <a:xfrm flipH="1" flipV="1">
            <a:off x="6843748" y="5109327"/>
            <a:ext cx="1098176" cy="10955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5" name="Rectangle 14">
            <a:extLst>
              <a:ext uri="{FF2B5EF4-FFF2-40B4-BE49-F238E27FC236}">
                <a16:creationId xmlns:a16="http://schemas.microsoft.com/office/drawing/2014/main" id="{D3D3897A-239A-4CED-894B-0FC7FCC6C6C4}"/>
              </a:ext>
            </a:extLst>
          </p:cNvPr>
          <p:cNvSpPr/>
          <p:nvPr/>
        </p:nvSpPr>
        <p:spPr>
          <a:xfrm>
            <a:off x="8681663" y="5989833"/>
            <a:ext cx="1910994" cy="68434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No consensus on treatment of </a:t>
            </a:r>
            <a:r>
              <a:rPr lang="en-US" sz="1600" b="1" dirty="0" err="1">
                <a:solidFill>
                  <a:srgbClr val="0070C0"/>
                </a:solidFill>
                <a:latin typeface="Times New Roman" panose="02020603050405020304" pitchFamily="18" charset="0"/>
                <a:cs typeface="Times New Roman" panose="02020603050405020304" pitchFamily="18" charset="0"/>
              </a:rPr>
              <a:t>LRA</a:t>
            </a:r>
            <a:endParaRPr lang="en-US" sz="1600" b="1" dirty="0">
              <a:solidFill>
                <a:srgbClr val="0070C0"/>
              </a:solidFill>
              <a:latin typeface="Times New Roman" panose="02020603050405020304" pitchFamily="18" charset="0"/>
              <a:cs typeface="Times New Roman" panose="02020603050405020304" pitchFamily="18" charset="0"/>
            </a:endParaRPr>
          </a:p>
        </p:txBody>
      </p:sp>
      <p:cxnSp>
        <p:nvCxnSpPr>
          <p:cNvPr id="17" name="Straight Arrow Connector 16">
            <a:extLst>
              <a:ext uri="{FF2B5EF4-FFF2-40B4-BE49-F238E27FC236}">
                <a16:creationId xmlns:a16="http://schemas.microsoft.com/office/drawing/2014/main" id="{7C29FAFF-6C61-4B21-83F6-DEC4407CE153}"/>
              </a:ext>
            </a:extLst>
          </p:cNvPr>
          <p:cNvCxnSpPr>
            <a:cxnSpLocks/>
          </p:cNvCxnSpPr>
          <p:nvPr/>
        </p:nvCxnSpPr>
        <p:spPr>
          <a:xfrm flipH="1" flipV="1">
            <a:off x="7104846" y="6076042"/>
            <a:ext cx="1272647" cy="3588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Rectangle 7">
            <a:extLst>
              <a:ext uri="{FF2B5EF4-FFF2-40B4-BE49-F238E27FC236}">
                <a16:creationId xmlns:a16="http://schemas.microsoft.com/office/drawing/2014/main" id="{DCCCAF0C-58AF-48A7-B6A0-DB9BA2131576}"/>
              </a:ext>
            </a:extLst>
          </p:cNvPr>
          <p:cNvSpPr/>
          <p:nvPr/>
        </p:nvSpPr>
        <p:spPr>
          <a:xfrm>
            <a:off x="7859728" y="1528171"/>
            <a:ext cx="3863085" cy="805207"/>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0070C0"/>
                </a:solidFill>
                <a:latin typeface="Times New Roman" panose="02020603050405020304" pitchFamily="18" charset="0"/>
                <a:cs typeface="Times New Roman" panose="02020603050405020304" pitchFamily="18" charset="0"/>
              </a:rPr>
              <a:t>Amex required #3 for vertical agreements</a:t>
            </a:r>
          </a:p>
          <a:p>
            <a:pPr algn="ctr">
              <a:defRPr/>
            </a:pPr>
            <a:r>
              <a:rPr lang="en-US" sz="1400" b="1" i="1" dirty="0">
                <a:solidFill>
                  <a:srgbClr val="0070C0"/>
                </a:solidFill>
                <a:latin typeface="Times New Roman" panose="02020603050405020304" pitchFamily="18" charset="0"/>
                <a:cs typeface="Times New Roman" panose="02020603050405020304" pitchFamily="18" charset="0"/>
              </a:rPr>
              <a:t>(to be discussed) </a:t>
            </a:r>
            <a:endParaRPr lang="en-US" sz="1600" b="1" i="1" dirty="0">
              <a:solidFill>
                <a:srgbClr val="0070C0"/>
              </a:solidFill>
              <a:latin typeface="Times New Roman" panose="02020603050405020304" pitchFamily="18" charset="0"/>
              <a:cs typeface="Times New Roman" panose="02020603050405020304" pitchFamily="18" charset="0"/>
            </a:endParaRPr>
          </a:p>
        </p:txBody>
      </p:sp>
      <p:cxnSp>
        <p:nvCxnSpPr>
          <p:cNvPr id="16" name="Straight Arrow Connector 15">
            <a:extLst>
              <a:ext uri="{FF2B5EF4-FFF2-40B4-BE49-F238E27FC236}">
                <a16:creationId xmlns:a16="http://schemas.microsoft.com/office/drawing/2014/main" id="{ED706E9F-EC24-4D86-AF34-A5BFF867DD9D}"/>
              </a:ext>
            </a:extLst>
          </p:cNvPr>
          <p:cNvCxnSpPr>
            <a:cxnSpLocks/>
          </p:cNvCxnSpPr>
          <p:nvPr/>
        </p:nvCxnSpPr>
        <p:spPr>
          <a:xfrm flipH="1">
            <a:off x="6366897" y="1974990"/>
            <a:ext cx="1223957" cy="499013"/>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0862016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13260" y="136525"/>
            <a:ext cx="10773248" cy="992660"/>
          </a:xfrm>
        </p:spPr>
        <p:txBody>
          <a:bodyPr>
            <a:noAutofit/>
          </a:bodyPr>
          <a:lstStyle/>
          <a:p>
            <a:r>
              <a:rPr lang="en-US" sz="3200" dirty="0"/>
              <a:t>Step 1 -- Shifting the Burden to the Defendant: Case References</a:t>
            </a:r>
          </a:p>
        </p:txBody>
      </p:sp>
      <p:sp>
        <p:nvSpPr>
          <p:cNvPr id="6" name="Content Placeholder 5"/>
          <p:cNvSpPr>
            <a:spLocks noGrp="1"/>
          </p:cNvSpPr>
          <p:nvPr>
            <p:ph idx="1"/>
          </p:nvPr>
        </p:nvSpPr>
        <p:spPr>
          <a:xfrm>
            <a:off x="838200" y="1037690"/>
            <a:ext cx="10373194" cy="5599415"/>
          </a:xfrm>
        </p:spPr>
        <p:txBody>
          <a:bodyPr>
            <a:normAutofit/>
          </a:bodyPr>
          <a:lstStyle/>
          <a:p>
            <a:pPr>
              <a:lnSpc>
                <a:spcPct val="110000"/>
              </a:lnSpc>
            </a:pPr>
            <a:r>
              <a:rPr lang="en-US" sz="2400" b="1" u="sng" dirty="0"/>
              <a:t>Three Options</a:t>
            </a:r>
            <a:r>
              <a:rPr lang="en-US" sz="2400" b="1" dirty="0"/>
              <a:t> </a:t>
            </a:r>
            <a:r>
              <a:rPr lang="en-US" sz="2400" dirty="0"/>
              <a:t>to Shift the Burden to Defendant</a:t>
            </a:r>
            <a:endParaRPr lang="en-US" sz="2400" dirty="0">
              <a:solidFill>
                <a:schemeClr val="accent1"/>
              </a:solidFill>
            </a:endParaRPr>
          </a:p>
          <a:p>
            <a:pPr lvl="1">
              <a:lnSpc>
                <a:spcPct val="110000"/>
              </a:lnSpc>
            </a:pPr>
            <a:r>
              <a:rPr lang="en-US" sz="2000" b="1" i="1" dirty="0">
                <a:solidFill>
                  <a:srgbClr val="C00000"/>
                </a:solidFill>
              </a:rPr>
              <a:t>Rebuttable presumption of harm </a:t>
            </a:r>
            <a:r>
              <a:rPr lang="en-US" sz="2000" dirty="0"/>
              <a:t>(</a:t>
            </a:r>
            <a:r>
              <a:rPr lang="en-US" sz="2000" i="1" dirty="0"/>
              <a:t>NCAA</a:t>
            </a:r>
            <a:r>
              <a:rPr lang="en-US" sz="2000" dirty="0"/>
              <a:t>;</a:t>
            </a:r>
            <a:r>
              <a:rPr lang="en-US" sz="2000" i="1" dirty="0"/>
              <a:t> Polygram)</a:t>
            </a:r>
          </a:p>
          <a:p>
            <a:pPr lvl="2">
              <a:lnSpc>
                <a:spcPct val="110000"/>
              </a:lnSpc>
            </a:pPr>
            <a:r>
              <a:rPr lang="en-US" sz="1800" dirty="0"/>
              <a:t>Category of Conduct + Economic Reasoning + Experience</a:t>
            </a:r>
          </a:p>
          <a:p>
            <a:pPr lvl="1">
              <a:lnSpc>
                <a:spcPct val="110000"/>
              </a:lnSpc>
            </a:pPr>
            <a:r>
              <a:rPr lang="en-US" sz="2000" b="1" i="1" dirty="0">
                <a:solidFill>
                  <a:srgbClr val="C00000"/>
                </a:solidFill>
              </a:rPr>
              <a:t>Direct evidence of likely or actual harm </a:t>
            </a:r>
            <a:r>
              <a:rPr lang="en-US" sz="2000" dirty="0"/>
              <a:t>(</a:t>
            </a:r>
            <a:r>
              <a:rPr lang="en-US" sz="2000" i="1" dirty="0"/>
              <a:t>NCAA</a:t>
            </a:r>
            <a:r>
              <a:rPr lang="en-US" sz="2000" dirty="0"/>
              <a:t>; </a:t>
            </a:r>
            <a:r>
              <a:rPr lang="en-US" sz="2000" i="1" dirty="0"/>
              <a:t>IFD</a:t>
            </a:r>
            <a:r>
              <a:rPr lang="en-US" sz="2000" dirty="0"/>
              <a:t>;</a:t>
            </a:r>
            <a:r>
              <a:rPr lang="en-US" sz="2000" i="1" dirty="0"/>
              <a:t> CDA</a:t>
            </a:r>
            <a:r>
              <a:rPr lang="en-US" sz="2000" dirty="0"/>
              <a:t>)</a:t>
            </a:r>
          </a:p>
          <a:p>
            <a:pPr lvl="2">
              <a:lnSpc>
                <a:spcPct val="110000"/>
              </a:lnSpc>
            </a:pPr>
            <a:r>
              <a:rPr lang="en-US" sz="1800" dirty="0"/>
              <a:t>Interference with competitive process; Higher prices; lower output</a:t>
            </a:r>
          </a:p>
          <a:p>
            <a:pPr lvl="1">
              <a:lnSpc>
                <a:spcPct val="110000"/>
              </a:lnSpc>
            </a:pPr>
            <a:r>
              <a:rPr lang="en-US" sz="2000" b="1" i="1" dirty="0">
                <a:solidFill>
                  <a:srgbClr val="C00000"/>
                </a:solidFill>
              </a:rPr>
              <a:t>Circumstantial evidence of likely harm </a:t>
            </a:r>
            <a:r>
              <a:rPr lang="en-US" sz="2000" dirty="0"/>
              <a:t>(</a:t>
            </a:r>
            <a:r>
              <a:rPr lang="en-US" sz="2000" i="1" dirty="0" err="1"/>
              <a:t>RealComp</a:t>
            </a:r>
            <a:r>
              <a:rPr lang="en-US" sz="2000" i="1" dirty="0"/>
              <a:t> II</a:t>
            </a:r>
            <a:r>
              <a:rPr lang="en-US" sz="2000" dirty="0"/>
              <a:t>)</a:t>
            </a:r>
          </a:p>
          <a:p>
            <a:pPr lvl="2">
              <a:lnSpc>
                <a:spcPct val="110000"/>
              </a:lnSpc>
            </a:pPr>
            <a:r>
              <a:rPr lang="en-US" sz="1800" dirty="0"/>
              <a:t>Infer market power from “high” market share and entry barriers; </a:t>
            </a:r>
          </a:p>
          <a:p>
            <a:pPr lvl="2">
              <a:lnSpc>
                <a:spcPct val="110000"/>
              </a:lnSpc>
            </a:pPr>
            <a:r>
              <a:rPr lang="en-US" sz="1800" dirty="0"/>
              <a:t>Then, infer probable harm from market power + conduct</a:t>
            </a:r>
          </a:p>
          <a:p>
            <a:pPr>
              <a:lnSpc>
                <a:spcPct val="110000"/>
              </a:lnSpc>
            </a:pPr>
            <a:r>
              <a:rPr lang="en-US" sz="2400" b="1" u="sng" dirty="0"/>
              <a:t>Sliding Scale</a:t>
            </a:r>
            <a:r>
              <a:rPr lang="en-US" sz="2400" b="1" dirty="0"/>
              <a:t>: </a:t>
            </a:r>
            <a:r>
              <a:rPr lang="en-US" sz="2400" dirty="0"/>
              <a:t>The Defendant’s Rebuttal Burden Depends on the Strength of the Evidence and Presumption</a:t>
            </a:r>
          </a:p>
          <a:p>
            <a:pPr lvl="1">
              <a:lnSpc>
                <a:spcPct val="110000"/>
              </a:lnSpc>
            </a:pPr>
            <a:r>
              <a:rPr lang="en-US" sz="2000" b="1" i="1" dirty="0">
                <a:solidFill>
                  <a:srgbClr val="C00000"/>
                </a:solidFill>
              </a:rPr>
              <a:t>“Enquiry meet for the case” </a:t>
            </a:r>
            <a:r>
              <a:rPr lang="en-US" sz="2000" i="1" dirty="0"/>
              <a:t>(</a:t>
            </a:r>
            <a:r>
              <a:rPr lang="en-US" sz="2000" i="1" dirty="0" err="1"/>
              <a:t>CDA</a:t>
            </a:r>
            <a:r>
              <a:rPr lang="en-US" sz="2000" i="1" dirty="0"/>
              <a:t>)</a:t>
            </a:r>
          </a:p>
          <a:p>
            <a:pPr lvl="1">
              <a:lnSpc>
                <a:spcPct val="110000"/>
              </a:lnSpc>
            </a:pPr>
            <a:r>
              <a:rPr lang="en-US" sz="2000" i="1" dirty="0"/>
              <a:t>See </a:t>
            </a:r>
            <a:r>
              <a:rPr lang="en-US" sz="2000" dirty="0"/>
              <a:t>also merger law (</a:t>
            </a:r>
            <a:r>
              <a:rPr lang="en-US" sz="2000" i="1" dirty="0"/>
              <a:t>Baker Hughes</a:t>
            </a:r>
            <a:r>
              <a:rPr lang="en-US" sz="2000" dirty="0"/>
              <a:t>;</a:t>
            </a:r>
            <a:r>
              <a:rPr lang="en-US" sz="2000" i="1" dirty="0"/>
              <a:t> Heinz</a:t>
            </a:r>
            <a:r>
              <a:rPr lang="en-US" sz="2000" dirty="0"/>
              <a:t>)</a:t>
            </a:r>
            <a:br>
              <a:rPr lang="en-US" sz="2000" dirty="0"/>
            </a:br>
            <a:endParaRPr lang="en-US" sz="2000" dirty="0"/>
          </a:p>
          <a:p>
            <a:pPr marL="0" indent="0">
              <a:lnSpc>
                <a:spcPct val="110000"/>
              </a:lnSpc>
              <a:buNone/>
            </a:pPr>
            <a:endParaRPr lang="en-US" sz="2000" b="1" dirty="0">
              <a:solidFill>
                <a:srgbClr val="C00000"/>
              </a:solidFill>
            </a:endParaRPr>
          </a:p>
        </p:txBody>
      </p:sp>
      <p:sp>
        <p:nvSpPr>
          <p:cNvPr id="3" name="Slide Number Placeholder 2">
            <a:extLst>
              <a:ext uri="{FF2B5EF4-FFF2-40B4-BE49-F238E27FC236}">
                <a16:creationId xmlns:a16="http://schemas.microsoft.com/office/drawing/2014/main" id="{4A438CE6-4766-4453-854E-5B10E60C0D39}"/>
              </a:ext>
            </a:extLst>
          </p:cNvPr>
          <p:cNvSpPr>
            <a:spLocks noGrp="1"/>
          </p:cNvSpPr>
          <p:nvPr>
            <p:ph type="sldNum" sz="quarter" idx="12"/>
          </p:nvPr>
        </p:nvSpPr>
        <p:spPr/>
        <p:txBody>
          <a:bodyPr/>
          <a:lstStyle/>
          <a:p>
            <a:fld id="{041AE103-95A6-49DF-8499-CE7ADA77459E}" type="slidenum">
              <a:rPr lang="en-US" smtClean="0"/>
              <a:t>22</a:t>
            </a:fld>
            <a:endParaRPr lang="en-US"/>
          </a:p>
        </p:txBody>
      </p:sp>
    </p:spTree>
    <p:extLst>
      <p:ext uri="{BB962C8B-B14F-4D97-AF65-F5344CB8AC3E}">
        <p14:creationId xmlns:p14="http://schemas.microsoft.com/office/powerpoint/2010/main" val="222551669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4069727"/>
            <a:ext cx="10515600" cy="1325563"/>
          </a:xfrm>
        </p:spPr>
        <p:txBody>
          <a:bodyPr/>
          <a:lstStyle/>
          <a:p>
            <a:pPr algn="ctr"/>
            <a:r>
              <a:rPr lang="en-US" i="1" dirty="0"/>
              <a:t>3 Summary Pictures</a:t>
            </a:r>
          </a:p>
        </p:txBody>
      </p:sp>
      <p:sp>
        <p:nvSpPr>
          <p:cNvPr id="3" name="Slide Number Placeholder 2"/>
          <p:cNvSpPr>
            <a:spLocks noGrp="1"/>
          </p:cNvSpPr>
          <p:nvPr>
            <p:ph type="sldNum" sz="quarter" idx="12"/>
          </p:nvPr>
        </p:nvSpPr>
        <p:spPr/>
        <p:txBody>
          <a:bodyPr/>
          <a:lstStyle/>
          <a:p>
            <a:fld id="{37C7E6BD-9F4D-4CC1-82B4-1BBBEC44B5AC}" type="slidenum">
              <a:rPr lang="en-US" smtClean="0"/>
              <a:t>23</a:t>
            </a:fld>
            <a:endParaRPr lang="en-US"/>
          </a:p>
        </p:txBody>
      </p:sp>
    </p:spTree>
    <p:extLst>
      <p:ext uri="{BB962C8B-B14F-4D97-AF65-F5344CB8AC3E}">
        <p14:creationId xmlns:p14="http://schemas.microsoft.com/office/powerpoint/2010/main" val="3368892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normAutofit/>
          </a:bodyPr>
          <a:lstStyle/>
          <a:p>
            <a:pPr eaLnBrk="1" hangingPunct="1"/>
            <a:r>
              <a:rPr lang="en-US" altLang="en-US" dirty="0">
                <a:latin typeface="+mn-lt"/>
                <a:ea typeface="ＭＳ Ｐゴシック" panose="020B0600070205080204" pitchFamily="34" charset="-128"/>
              </a:rPr>
              <a:t>3-Step Burden-Shifting in Practice: </a:t>
            </a:r>
            <a:r>
              <a:rPr lang="en-US" altLang="en-US" i="1" dirty="0">
                <a:latin typeface="+mn-lt"/>
                <a:ea typeface="ＭＳ Ｐゴシック" panose="020B0600070205080204" pitchFamily="34" charset="-128"/>
              </a:rPr>
              <a:t>Summary Picture</a:t>
            </a:r>
          </a:p>
        </p:txBody>
      </p:sp>
      <p:sp>
        <p:nvSpPr>
          <p:cNvPr id="57347" name="Rectangle 4"/>
          <p:cNvSpPr>
            <a:spLocks noGrp="1" noChangeArrowheads="1"/>
          </p:cNvSpPr>
          <p:nvPr>
            <p:ph sz="half" idx="1"/>
          </p:nvPr>
        </p:nvSpPr>
        <p:spPr>
          <a:xfrm>
            <a:off x="901337" y="1690688"/>
            <a:ext cx="4191000" cy="4953000"/>
          </a:xfrm>
        </p:spPr>
        <p:txBody>
          <a:bodyPr>
            <a:normAutofit/>
          </a:bodyPr>
          <a:lstStyle/>
          <a:p>
            <a:pPr eaLnBrk="1" hangingPunct="1"/>
            <a:r>
              <a:rPr lang="en-US" altLang="en-US" sz="2400" b="1" i="1" dirty="0">
                <a:solidFill>
                  <a:srgbClr val="C00000"/>
                </a:solidFill>
                <a:ea typeface="ＭＳ Ｐゴシック" panose="020B0600070205080204" pitchFamily="34" charset="-128"/>
              </a:rPr>
              <a:t>Plaintiff’s Burden</a:t>
            </a:r>
          </a:p>
          <a:p>
            <a:pPr lvl="1" eaLnBrk="1" hangingPunct="1"/>
            <a:r>
              <a:rPr lang="en-US" altLang="en-US" sz="2000" b="1" i="1" dirty="0">
                <a:solidFill>
                  <a:srgbClr val="C00000"/>
                </a:solidFill>
                <a:ea typeface="ＭＳ Ｐゴシック" panose="020B0600070205080204" pitchFamily="34" charset="-128"/>
              </a:rPr>
              <a:t>#1: Show</a:t>
            </a:r>
            <a:r>
              <a:rPr lang="en-US" altLang="en-US" sz="2000" dirty="0">
                <a:solidFill>
                  <a:srgbClr val="FF0000"/>
                </a:solidFill>
                <a:ea typeface="ＭＳ Ｐゴシック" panose="020B0600070205080204" pitchFamily="34" charset="-128"/>
              </a:rPr>
              <a:t> </a:t>
            </a:r>
            <a:r>
              <a:rPr lang="en-US" altLang="en-US" sz="2000" dirty="0">
                <a:ea typeface="ＭＳ Ｐゴシック" panose="020B0600070205080204" pitchFamily="34" charset="-128"/>
              </a:rPr>
              <a:t>Actual or Probable Anticompetitive Harms</a:t>
            </a:r>
          </a:p>
          <a:p>
            <a:pPr lvl="2" eaLnBrk="1" hangingPunct="1"/>
            <a:r>
              <a:rPr lang="en-US" altLang="en-US" sz="1800" dirty="0">
                <a:ea typeface="ＭＳ Ｐゴシック" panose="020B0600070205080204" pitchFamily="34" charset="-128"/>
              </a:rPr>
              <a:t>Key: </a:t>
            </a:r>
            <a:r>
              <a:rPr lang="en-US" altLang="en-US" sz="1800" b="1" i="1" dirty="0">
                <a:ea typeface="ＭＳ Ｐゴシック" panose="020B0600070205080204" pitchFamily="34" charset="-128"/>
              </a:rPr>
              <a:t>The Exercise of Market Power to Harm Consumers</a:t>
            </a:r>
            <a:br>
              <a:rPr lang="en-US" altLang="en-US" sz="1800" i="1" dirty="0">
                <a:ea typeface="ＭＳ Ｐゴシック" panose="020B0600070205080204" pitchFamily="34" charset="-128"/>
              </a:rPr>
            </a:br>
            <a:endParaRPr lang="en-US" altLang="en-US" sz="1800" i="1" dirty="0">
              <a:ea typeface="ＭＳ Ｐゴシック" panose="020B0600070205080204" pitchFamily="34" charset="-128"/>
            </a:endParaRPr>
          </a:p>
          <a:p>
            <a:pPr lvl="1" eaLnBrk="1" hangingPunct="1"/>
            <a:r>
              <a:rPr lang="en-US" altLang="en-US" sz="2000" b="1" i="1" dirty="0">
                <a:solidFill>
                  <a:srgbClr val="C00000"/>
                </a:solidFill>
                <a:ea typeface="ＭＳ Ｐゴシック" panose="020B0600070205080204" pitchFamily="34" charset="-128"/>
              </a:rPr>
              <a:t>Rebut #2</a:t>
            </a:r>
            <a:r>
              <a:rPr lang="en-US" altLang="en-US" sz="2000" dirty="0">
                <a:ea typeface="ＭＳ Ｐゴシック" panose="020B0600070205080204" pitchFamily="34" charset="-128"/>
              </a:rPr>
              <a:t>: Discredit Benefits Evidence; Rehabilitate harm evidence; </a:t>
            </a:r>
            <a:r>
              <a:rPr lang="en-US" altLang="en-US" sz="2000" i="1" dirty="0">
                <a:ea typeface="ＭＳ Ｐゴシック" panose="020B0600070205080204" pitchFamily="34" charset="-128"/>
              </a:rPr>
              <a:t>and/or </a:t>
            </a:r>
          </a:p>
          <a:p>
            <a:pPr lvl="1" eaLnBrk="1" hangingPunct="1"/>
            <a:r>
              <a:rPr lang="en-US" altLang="en-US" sz="2000" b="1" i="1" dirty="0">
                <a:solidFill>
                  <a:srgbClr val="C00000"/>
                </a:solidFill>
                <a:ea typeface="ＭＳ Ｐゴシック" panose="020B0600070205080204" pitchFamily="34" charset="-128"/>
              </a:rPr>
              <a:t>#3: Show </a:t>
            </a:r>
            <a:r>
              <a:rPr lang="en-US" altLang="en-US" sz="2000" dirty="0">
                <a:ea typeface="ＭＳ Ｐゴシック" panose="020B0600070205080204" pitchFamily="34" charset="-128"/>
              </a:rPr>
              <a:t>overall anticompetitive effects (on balance)</a:t>
            </a:r>
          </a:p>
        </p:txBody>
      </p:sp>
      <p:sp>
        <p:nvSpPr>
          <p:cNvPr id="57348" name="Rectangle 5"/>
          <p:cNvSpPr>
            <a:spLocks noGrp="1" noChangeArrowheads="1"/>
          </p:cNvSpPr>
          <p:nvPr>
            <p:ph sz="half" idx="2"/>
          </p:nvPr>
        </p:nvSpPr>
        <p:spPr/>
        <p:txBody>
          <a:bodyPr>
            <a:normAutofit/>
          </a:bodyPr>
          <a:lstStyle/>
          <a:p>
            <a:pPr eaLnBrk="1" hangingPunct="1"/>
            <a:r>
              <a:rPr lang="en-US" altLang="en-US" sz="2400" b="1" i="1" dirty="0">
                <a:solidFill>
                  <a:srgbClr val="C00000"/>
                </a:solidFill>
                <a:ea typeface="ＭＳ Ｐゴシック" panose="020B0600070205080204" pitchFamily="34" charset="-128"/>
              </a:rPr>
              <a:t>Defendant’s Burden</a:t>
            </a:r>
          </a:p>
          <a:p>
            <a:pPr lvl="1" eaLnBrk="1" hangingPunct="1"/>
            <a:r>
              <a:rPr lang="en-US" altLang="en-US" sz="2000" b="1" i="1" dirty="0">
                <a:solidFill>
                  <a:srgbClr val="C00000"/>
                </a:solidFill>
                <a:ea typeface="ＭＳ Ｐゴシック" panose="020B0600070205080204" pitchFamily="34" charset="-128"/>
              </a:rPr>
              <a:t>Rebut #1: </a:t>
            </a:r>
            <a:r>
              <a:rPr lang="en-US" altLang="en-US" sz="2000" dirty="0">
                <a:ea typeface="ＭＳ Ｐゴシック" panose="020B0600070205080204" pitchFamily="34" charset="-128"/>
              </a:rPr>
              <a:t>Discredit Harms Evidence</a:t>
            </a:r>
          </a:p>
          <a:p>
            <a:pPr lvl="1" eaLnBrk="1" hangingPunct="1"/>
            <a:r>
              <a:rPr lang="en-US" altLang="en-US" sz="2000" b="1" i="1" dirty="0">
                <a:solidFill>
                  <a:srgbClr val="C00000"/>
                </a:solidFill>
                <a:ea typeface="ＭＳ Ｐゴシック" panose="020B0600070205080204" pitchFamily="34" charset="-128"/>
              </a:rPr>
              <a:t>#2: Show</a:t>
            </a:r>
            <a:r>
              <a:rPr lang="en-US" altLang="en-US" sz="2000" dirty="0">
                <a:solidFill>
                  <a:srgbClr val="FF0000"/>
                </a:solidFill>
                <a:ea typeface="ＭＳ Ｐゴシック" panose="020B0600070205080204" pitchFamily="34" charset="-128"/>
              </a:rPr>
              <a:t> </a:t>
            </a:r>
            <a:r>
              <a:rPr lang="en-US" altLang="en-US" sz="2000" dirty="0">
                <a:ea typeface="ＭＳ Ｐゴシック" panose="020B0600070205080204" pitchFamily="34" charset="-128"/>
              </a:rPr>
              <a:t>“Cognizable” Efficiency Benefits</a:t>
            </a:r>
          </a:p>
          <a:p>
            <a:pPr marL="914400" lvl="2" indent="0" eaLnBrk="1" hangingPunct="1">
              <a:buNone/>
            </a:pPr>
            <a:endParaRPr lang="en-US" altLang="en-US" dirty="0">
              <a:ea typeface="ＭＳ Ｐゴシック" panose="020B0600070205080204" pitchFamily="34" charset="-128"/>
            </a:endParaRPr>
          </a:p>
        </p:txBody>
      </p:sp>
      <p:sp>
        <p:nvSpPr>
          <p:cNvPr id="57349" name="Slide Number Placeholder 6"/>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a:spcBef>
                <a:spcPct val="0"/>
              </a:spcBef>
              <a:buFontTx/>
              <a:buNone/>
            </a:pPr>
            <a:fld id="{6FCE31E2-3BFB-4434-8082-A584D1A4301D}" type="slidenum">
              <a:rPr lang="en-US" altLang="en-US" sz="1400"/>
              <a:pPr>
                <a:spcBef>
                  <a:spcPct val="0"/>
                </a:spcBef>
                <a:buFontTx/>
                <a:buNone/>
              </a:pPr>
              <a:t>24</a:t>
            </a:fld>
            <a:endParaRPr lang="en-US" altLang="en-US" sz="1400"/>
          </a:p>
        </p:txBody>
      </p:sp>
      <p:cxnSp>
        <p:nvCxnSpPr>
          <p:cNvPr id="6" name="Straight Arrow Connector 5">
            <a:extLst>
              <a:ext uri="{FF2B5EF4-FFF2-40B4-BE49-F238E27FC236}">
                <a16:creationId xmlns:a16="http://schemas.microsoft.com/office/drawing/2014/main" id="{5E79C929-150D-4D8A-A339-71A77E1105F7}"/>
              </a:ext>
            </a:extLst>
          </p:cNvPr>
          <p:cNvCxnSpPr>
            <a:cxnSpLocks/>
          </p:cNvCxnSpPr>
          <p:nvPr/>
        </p:nvCxnSpPr>
        <p:spPr>
          <a:xfrm>
            <a:off x="4803549" y="2380745"/>
            <a:ext cx="1657440" cy="247233"/>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7" name="Straight Arrow Connector 6">
            <a:extLst>
              <a:ext uri="{FF2B5EF4-FFF2-40B4-BE49-F238E27FC236}">
                <a16:creationId xmlns:a16="http://schemas.microsoft.com/office/drawing/2014/main" id="{427FB65D-0D93-447C-A6A7-FB3B5E60D424}"/>
              </a:ext>
            </a:extLst>
          </p:cNvPr>
          <p:cNvCxnSpPr>
            <a:cxnSpLocks/>
          </p:cNvCxnSpPr>
          <p:nvPr/>
        </p:nvCxnSpPr>
        <p:spPr>
          <a:xfrm flipH="1">
            <a:off x="4979511" y="3318035"/>
            <a:ext cx="1565127" cy="849153"/>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6720041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p:cNvSpPr>
          <p:nvPr>
            <p:ph type="title"/>
          </p:nvPr>
        </p:nvSpPr>
        <p:spPr>
          <a:xfrm>
            <a:off x="838200" y="346075"/>
            <a:ext cx="10515600" cy="1325563"/>
          </a:xfrm>
        </p:spPr>
        <p:txBody>
          <a:bodyPr>
            <a:normAutofit/>
          </a:bodyPr>
          <a:lstStyle/>
          <a:p>
            <a:r>
              <a:rPr lang="en-US" altLang="en-US" dirty="0">
                <a:latin typeface="+mn-lt"/>
                <a:cs typeface="Times New Roman" panose="02020603050405020304" pitchFamily="18" charset="0"/>
              </a:rPr>
              <a:t>Proving Anticompetitive Effects: </a:t>
            </a:r>
            <a:r>
              <a:rPr lang="en-US" altLang="en-US" i="1" dirty="0">
                <a:latin typeface="+mn-lt"/>
                <a:cs typeface="Times New Roman" panose="02020603050405020304" pitchFamily="18" charset="0"/>
              </a:rPr>
              <a:t>Summary Picture </a:t>
            </a:r>
          </a:p>
        </p:txBody>
      </p:sp>
      <p:sp>
        <p:nvSpPr>
          <p:cNvPr id="2969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2F3972E2-188E-4E66-93CA-7CE1659D9865}" type="slidenum">
              <a:rPr lang="en-US" altLang="en-US" sz="1400"/>
              <a:pPr>
                <a:spcBef>
                  <a:spcPct val="0"/>
                </a:spcBef>
                <a:buFontTx/>
                <a:buNone/>
              </a:pPr>
              <a:t>25</a:t>
            </a:fld>
            <a:endParaRPr lang="en-US" altLang="en-US" sz="1400"/>
          </a:p>
        </p:txBody>
      </p:sp>
      <p:sp>
        <p:nvSpPr>
          <p:cNvPr id="8" name="Rectangle 7"/>
          <p:cNvSpPr/>
          <p:nvPr/>
        </p:nvSpPr>
        <p:spPr>
          <a:xfrm>
            <a:off x="4343400" y="4419600"/>
            <a:ext cx="3200400" cy="914400"/>
          </a:xfrm>
          <a:prstGeom prst="rect">
            <a:avLst/>
          </a:prstGeom>
          <a:noFill/>
          <a:ln>
            <a:solidFill>
              <a:schemeClr val="tx1"/>
            </a:solidFill>
          </a:ln>
        </p:spPr>
        <p:style>
          <a:lnRef idx="2">
            <a:schemeClr val="accent6">
              <a:shade val="50000"/>
            </a:schemeClr>
          </a:lnRef>
          <a:fillRef idx="1">
            <a:schemeClr val="accent6"/>
          </a:fillRef>
          <a:effectRef idx="0">
            <a:schemeClr val="accent6"/>
          </a:effectRef>
          <a:fontRef idx="minor">
            <a:schemeClr val="lt1"/>
          </a:fontRef>
        </p:style>
        <p:txBody>
          <a:bodyPr anchor="ctr"/>
          <a:lstStyle/>
          <a:p>
            <a:pPr algn="ctr" eaLnBrk="1" hangingPunct="1">
              <a:defRPr/>
            </a:pPr>
            <a:r>
              <a:rPr lang="en-US" sz="2000" b="1" dirty="0">
                <a:solidFill>
                  <a:srgbClr val="C00000"/>
                </a:solidFill>
                <a:latin typeface="Times New Roman" pitchFamily="18" charset="0"/>
                <a:cs typeface="Times New Roman" pitchFamily="18" charset="0"/>
              </a:rPr>
              <a:t>Anticompetitive</a:t>
            </a:r>
            <a:br>
              <a:rPr lang="en-US" sz="2000" b="1" dirty="0">
                <a:solidFill>
                  <a:srgbClr val="C00000"/>
                </a:solidFill>
                <a:latin typeface="Times New Roman" pitchFamily="18" charset="0"/>
                <a:cs typeface="Times New Roman" pitchFamily="18" charset="0"/>
              </a:rPr>
            </a:br>
            <a:r>
              <a:rPr lang="en-US" sz="2000" b="1" dirty="0">
                <a:solidFill>
                  <a:srgbClr val="C00000"/>
                </a:solidFill>
                <a:latin typeface="Times New Roman" pitchFamily="18" charset="0"/>
                <a:cs typeface="Times New Roman" pitchFamily="18" charset="0"/>
              </a:rPr>
              <a:t>Effects</a:t>
            </a:r>
          </a:p>
        </p:txBody>
      </p:sp>
      <p:sp>
        <p:nvSpPr>
          <p:cNvPr id="9" name="Oval 8"/>
          <p:cNvSpPr/>
          <p:nvPr/>
        </p:nvSpPr>
        <p:spPr>
          <a:xfrm>
            <a:off x="2362200" y="2133600"/>
            <a:ext cx="2057400" cy="1219200"/>
          </a:xfrm>
          <a:prstGeom prst="ellipse">
            <a:avLst/>
          </a:prstGeom>
          <a:noFill/>
        </p:spPr>
        <p:style>
          <a:lnRef idx="1">
            <a:schemeClr val="dk1"/>
          </a:lnRef>
          <a:fillRef idx="2">
            <a:schemeClr val="dk1"/>
          </a:fillRef>
          <a:effectRef idx="1">
            <a:schemeClr val="dk1"/>
          </a:effectRef>
          <a:fontRef idx="minor">
            <a:schemeClr val="dk1"/>
          </a:fontRef>
        </p:style>
        <p:txBody>
          <a:bodyPr anchor="ctr"/>
          <a:lstStyle/>
          <a:p>
            <a:pPr algn="ctr" eaLnBrk="1" hangingPunct="1">
              <a:defRPr/>
            </a:pPr>
            <a:r>
              <a:rPr lang="en-US" b="1" dirty="0">
                <a:solidFill>
                  <a:srgbClr val="C00000"/>
                </a:solidFill>
                <a:latin typeface="Times New Roman" pitchFamily="18" charset="0"/>
                <a:cs typeface="Times New Roman" pitchFamily="18" charset="0"/>
              </a:rPr>
              <a:t>Presumption</a:t>
            </a:r>
          </a:p>
          <a:p>
            <a:pPr algn="ctr" eaLnBrk="1" hangingPunct="1">
              <a:defRPr/>
            </a:pPr>
            <a:r>
              <a:rPr lang="en-US" b="1" dirty="0">
                <a:solidFill>
                  <a:srgbClr val="C00000"/>
                </a:solidFill>
                <a:latin typeface="Times New Roman" pitchFamily="18" charset="0"/>
                <a:cs typeface="Times New Roman" pitchFamily="18" charset="0"/>
              </a:rPr>
              <a:t>(as with per se analysis)</a:t>
            </a:r>
          </a:p>
        </p:txBody>
      </p:sp>
      <p:sp>
        <p:nvSpPr>
          <p:cNvPr id="10" name="Oval 9"/>
          <p:cNvSpPr/>
          <p:nvPr/>
        </p:nvSpPr>
        <p:spPr>
          <a:xfrm>
            <a:off x="4991099" y="1905000"/>
            <a:ext cx="2124075" cy="1447800"/>
          </a:xfrm>
          <a:prstGeom prst="ellipse">
            <a:avLst/>
          </a:prstGeom>
          <a:noFill/>
        </p:spPr>
        <p:style>
          <a:lnRef idx="1">
            <a:schemeClr val="dk1"/>
          </a:lnRef>
          <a:fillRef idx="2">
            <a:schemeClr val="dk1"/>
          </a:fillRef>
          <a:effectRef idx="1">
            <a:schemeClr val="dk1"/>
          </a:effectRef>
          <a:fontRef idx="minor">
            <a:schemeClr val="dk1"/>
          </a:fontRef>
        </p:style>
        <p:txBody>
          <a:bodyPr anchor="ctr"/>
          <a:lstStyle/>
          <a:p>
            <a:pPr algn="ctr" eaLnBrk="1" hangingPunct="1">
              <a:defRPr/>
            </a:pPr>
            <a:r>
              <a:rPr lang="en-US" b="1" dirty="0">
                <a:solidFill>
                  <a:srgbClr val="C00000"/>
                </a:solidFill>
                <a:latin typeface="Times New Roman" pitchFamily="18" charset="0"/>
                <a:cs typeface="Times New Roman" pitchFamily="18" charset="0"/>
              </a:rPr>
              <a:t>Actual </a:t>
            </a:r>
            <a:br>
              <a:rPr lang="en-US" b="1" dirty="0">
                <a:solidFill>
                  <a:srgbClr val="C00000"/>
                </a:solidFill>
                <a:latin typeface="Times New Roman" pitchFamily="18" charset="0"/>
                <a:cs typeface="Times New Roman" pitchFamily="18" charset="0"/>
              </a:rPr>
            </a:br>
            <a:r>
              <a:rPr lang="en-US" b="1" dirty="0">
                <a:solidFill>
                  <a:srgbClr val="C00000"/>
                </a:solidFill>
                <a:latin typeface="Times New Roman" pitchFamily="18" charset="0"/>
                <a:cs typeface="Times New Roman" pitchFamily="18" charset="0"/>
              </a:rPr>
              <a:t>(or Probable) Adverse</a:t>
            </a:r>
          </a:p>
          <a:p>
            <a:pPr algn="ctr" eaLnBrk="1" hangingPunct="1">
              <a:defRPr/>
            </a:pPr>
            <a:r>
              <a:rPr lang="en-US" b="1" dirty="0">
                <a:solidFill>
                  <a:srgbClr val="C00000"/>
                </a:solidFill>
                <a:latin typeface="Times New Roman" pitchFamily="18" charset="0"/>
                <a:cs typeface="Times New Roman" pitchFamily="18" charset="0"/>
              </a:rPr>
              <a:t>Effects</a:t>
            </a:r>
          </a:p>
        </p:txBody>
      </p:sp>
      <p:sp>
        <p:nvSpPr>
          <p:cNvPr id="11" name="Oval 10"/>
          <p:cNvSpPr/>
          <p:nvPr/>
        </p:nvSpPr>
        <p:spPr>
          <a:xfrm>
            <a:off x="7315200" y="1905000"/>
            <a:ext cx="2286000" cy="1447800"/>
          </a:xfrm>
          <a:prstGeom prst="ellipse">
            <a:avLst/>
          </a:prstGeom>
          <a:noFill/>
        </p:spPr>
        <p:style>
          <a:lnRef idx="1">
            <a:schemeClr val="dk1"/>
          </a:lnRef>
          <a:fillRef idx="2">
            <a:schemeClr val="dk1"/>
          </a:fillRef>
          <a:effectRef idx="1">
            <a:schemeClr val="dk1"/>
          </a:effectRef>
          <a:fontRef idx="minor">
            <a:schemeClr val="dk1"/>
          </a:fontRef>
        </p:style>
        <p:txBody>
          <a:bodyPr anchor="ctr"/>
          <a:lstStyle/>
          <a:p>
            <a:pPr algn="ctr" eaLnBrk="1" hangingPunct="1">
              <a:defRPr/>
            </a:pPr>
            <a:r>
              <a:rPr lang="en-US" b="1" dirty="0">
                <a:solidFill>
                  <a:srgbClr val="C00000"/>
                </a:solidFill>
                <a:latin typeface="Times New Roman" pitchFamily="18" charset="0"/>
                <a:cs typeface="Times New Roman" pitchFamily="18" charset="0"/>
              </a:rPr>
              <a:t>Infer from Market Power and Suspect Conduct </a:t>
            </a:r>
          </a:p>
        </p:txBody>
      </p:sp>
      <p:cxnSp>
        <p:nvCxnSpPr>
          <p:cNvPr id="13" name="Straight Arrow Connector 12"/>
          <p:cNvCxnSpPr>
            <a:stCxn id="9" idx="4"/>
          </p:cNvCxnSpPr>
          <p:nvPr/>
        </p:nvCxnSpPr>
        <p:spPr>
          <a:xfrm>
            <a:off x="3390900" y="3352800"/>
            <a:ext cx="952500" cy="10668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a:cxnSpLocks/>
            <a:stCxn id="10" idx="4"/>
            <a:endCxn id="8" idx="0"/>
          </p:cNvCxnSpPr>
          <p:nvPr/>
        </p:nvCxnSpPr>
        <p:spPr>
          <a:xfrm flipH="1">
            <a:off x="5943600" y="3352800"/>
            <a:ext cx="109537" cy="10668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11" idx="4"/>
          </p:cNvCxnSpPr>
          <p:nvPr/>
        </p:nvCxnSpPr>
        <p:spPr>
          <a:xfrm flipH="1">
            <a:off x="7543800" y="3352800"/>
            <a:ext cx="914400" cy="10668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2066920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Title 4"/>
          <p:cNvSpPr>
            <a:spLocks noGrp="1"/>
          </p:cNvSpPr>
          <p:nvPr>
            <p:ph type="title"/>
          </p:nvPr>
        </p:nvSpPr>
        <p:spPr>
          <a:xfrm>
            <a:off x="1053737" y="304800"/>
            <a:ext cx="10925930" cy="1295400"/>
          </a:xfrm>
        </p:spPr>
        <p:txBody>
          <a:bodyPr>
            <a:normAutofit/>
          </a:bodyPr>
          <a:lstStyle/>
          <a:p>
            <a:r>
              <a:rPr lang="en-US" altLang="en-US" dirty="0">
                <a:latin typeface="+mn-lt"/>
                <a:ea typeface="ＭＳ Ｐゴシック" panose="020B0600070205080204" pitchFamily="34" charset="-128"/>
                <a:cs typeface="Times New Roman" panose="02020603050405020304" pitchFamily="18" charset="0"/>
              </a:rPr>
              <a:t>Operationalizing The Role of Presumptions vs </a:t>
            </a:r>
            <a:br>
              <a:rPr lang="en-US" altLang="en-US" dirty="0">
                <a:latin typeface="+mn-lt"/>
                <a:ea typeface="ＭＳ Ｐゴシック" panose="020B0600070205080204" pitchFamily="34" charset="-128"/>
                <a:cs typeface="Times New Roman" panose="02020603050405020304" pitchFamily="18" charset="0"/>
              </a:rPr>
            </a:br>
            <a:r>
              <a:rPr lang="en-US" altLang="en-US" dirty="0">
                <a:latin typeface="+mn-lt"/>
                <a:ea typeface="ＭＳ Ｐゴシック" panose="020B0600070205080204" pitchFamily="34" charset="-128"/>
                <a:cs typeface="Times New Roman" panose="02020603050405020304" pitchFamily="18" charset="0"/>
              </a:rPr>
              <a:t>Evidence to Shift the Burden to the Defendant: </a:t>
            </a:r>
            <a:r>
              <a:rPr lang="en-US" altLang="en-US" i="1" dirty="0">
                <a:latin typeface="+mn-lt"/>
                <a:ea typeface="ＭＳ Ｐゴシック" panose="020B0600070205080204" pitchFamily="34" charset="-128"/>
                <a:cs typeface="Times New Roman" panose="02020603050405020304" pitchFamily="18" charset="0"/>
              </a:rPr>
              <a:t>Summary Picture</a:t>
            </a:r>
          </a:p>
        </p:txBody>
      </p:sp>
      <p:sp>
        <p:nvSpPr>
          <p:cNvPr id="67587"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a:spcBef>
                <a:spcPct val="0"/>
              </a:spcBef>
              <a:buFontTx/>
              <a:buNone/>
            </a:pPr>
            <a:fld id="{4144B0BE-3AA7-4296-9893-A4C0ECA47432}" type="slidenum">
              <a:rPr lang="en-US" altLang="en-US" sz="1400"/>
              <a:pPr>
                <a:spcBef>
                  <a:spcPct val="0"/>
                </a:spcBef>
                <a:buFontTx/>
                <a:buNone/>
              </a:pPr>
              <a:t>26</a:t>
            </a:fld>
            <a:endParaRPr lang="en-US" altLang="en-US" sz="1400"/>
          </a:p>
        </p:txBody>
      </p:sp>
      <p:sp>
        <p:nvSpPr>
          <p:cNvPr id="7" name="Rectangle 6"/>
          <p:cNvSpPr/>
          <p:nvPr/>
        </p:nvSpPr>
        <p:spPr>
          <a:xfrm>
            <a:off x="6621463" y="1808163"/>
            <a:ext cx="2971800" cy="1143000"/>
          </a:xfrm>
          <a:prstGeom prst="rect">
            <a:avLst/>
          </a:prstGeom>
          <a:noFill/>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eaLnBrk="1" hangingPunct="1">
              <a:defRPr/>
            </a:pPr>
            <a:r>
              <a:rPr lang="en-US" b="1" dirty="0">
                <a:solidFill>
                  <a:schemeClr val="tx1"/>
                </a:solidFill>
                <a:latin typeface="Times New Roman" pitchFamily="18" charset="0"/>
                <a:cs typeface="Times New Roman" pitchFamily="18" charset="0"/>
              </a:rPr>
              <a:t>Using Presumptions and Inferences to Demonstrate </a:t>
            </a:r>
            <a:r>
              <a:rPr lang="en-US" b="1" dirty="0">
                <a:solidFill>
                  <a:srgbClr val="C00000"/>
                </a:solidFill>
                <a:latin typeface="Times New Roman" pitchFamily="18" charset="0"/>
                <a:cs typeface="Times New Roman" pitchFamily="18" charset="0"/>
              </a:rPr>
              <a:t>Probable </a:t>
            </a:r>
            <a:r>
              <a:rPr lang="en-US" b="1" dirty="0">
                <a:solidFill>
                  <a:schemeClr val="tx1"/>
                </a:solidFill>
                <a:latin typeface="Times New Roman" pitchFamily="18" charset="0"/>
                <a:cs typeface="Times New Roman" pitchFamily="18" charset="0"/>
              </a:rPr>
              <a:t>Harm and Shift Burden of Production</a:t>
            </a:r>
          </a:p>
        </p:txBody>
      </p:sp>
      <p:sp>
        <p:nvSpPr>
          <p:cNvPr id="8" name="Rectangle 7"/>
          <p:cNvSpPr/>
          <p:nvPr/>
        </p:nvSpPr>
        <p:spPr>
          <a:xfrm>
            <a:off x="2222500" y="1808163"/>
            <a:ext cx="2971800" cy="1143000"/>
          </a:xfrm>
          <a:prstGeom prst="rect">
            <a:avLst/>
          </a:prstGeom>
          <a:noFill/>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eaLnBrk="1" hangingPunct="1">
              <a:defRPr/>
            </a:pPr>
            <a:r>
              <a:rPr lang="en-US" b="1" dirty="0">
                <a:solidFill>
                  <a:schemeClr val="tx1"/>
                </a:solidFill>
                <a:latin typeface="Times New Roman" pitchFamily="18" charset="0"/>
                <a:cs typeface="Times New Roman" pitchFamily="18" charset="0"/>
              </a:rPr>
              <a:t>Using Proof of </a:t>
            </a:r>
            <a:r>
              <a:rPr lang="en-US" b="1" dirty="0">
                <a:solidFill>
                  <a:srgbClr val="C00000"/>
                </a:solidFill>
                <a:latin typeface="Times New Roman" pitchFamily="18" charset="0"/>
                <a:cs typeface="Times New Roman" pitchFamily="18" charset="0"/>
              </a:rPr>
              <a:t>Actual </a:t>
            </a:r>
            <a:r>
              <a:rPr lang="en-US" b="1" dirty="0">
                <a:solidFill>
                  <a:schemeClr val="tx1"/>
                </a:solidFill>
                <a:latin typeface="Times New Roman" pitchFamily="18" charset="0"/>
                <a:cs typeface="Times New Roman" pitchFamily="18" charset="0"/>
              </a:rPr>
              <a:t>Anticompetitive Effect to Shift Burden of Production</a:t>
            </a:r>
          </a:p>
        </p:txBody>
      </p:sp>
      <p:sp>
        <p:nvSpPr>
          <p:cNvPr id="10" name="Rounded Rectangle 9"/>
          <p:cNvSpPr/>
          <p:nvPr/>
        </p:nvSpPr>
        <p:spPr>
          <a:xfrm>
            <a:off x="6235700" y="3619500"/>
            <a:ext cx="1262063" cy="730250"/>
          </a:xfrm>
          <a:prstGeom prst="roundRect">
            <a:avLst/>
          </a:prstGeom>
        </p:spPr>
        <p:style>
          <a:lnRef idx="2">
            <a:schemeClr val="accent2"/>
          </a:lnRef>
          <a:fillRef idx="1">
            <a:schemeClr val="lt1"/>
          </a:fillRef>
          <a:effectRef idx="0">
            <a:schemeClr val="accent2"/>
          </a:effectRef>
          <a:fontRef idx="minor">
            <a:schemeClr val="dk1"/>
          </a:fontRef>
        </p:style>
        <p:txBody>
          <a:bodyPr anchor="ctr"/>
          <a:lstStyle/>
          <a:p>
            <a:pPr algn="ctr" eaLnBrk="1" hangingPunct="1">
              <a:defRPr/>
            </a:pPr>
            <a:r>
              <a:rPr lang="en-US" b="1" dirty="0">
                <a:latin typeface="Times New Roman" pitchFamily="18" charset="0"/>
                <a:cs typeface="Times New Roman" pitchFamily="18" charset="0"/>
              </a:rPr>
              <a:t>Per se unlawful  </a:t>
            </a:r>
          </a:p>
        </p:txBody>
      </p:sp>
      <p:sp>
        <p:nvSpPr>
          <p:cNvPr id="11" name="Rounded Rectangle 10"/>
          <p:cNvSpPr/>
          <p:nvPr/>
        </p:nvSpPr>
        <p:spPr>
          <a:xfrm>
            <a:off x="6392863" y="4932363"/>
            <a:ext cx="1104900" cy="730250"/>
          </a:xfrm>
          <a:prstGeom prst="roundRect">
            <a:avLst/>
          </a:prstGeom>
        </p:spPr>
        <p:style>
          <a:lnRef idx="2">
            <a:schemeClr val="accent2"/>
          </a:lnRef>
          <a:fillRef idx="1">
            <a:schemeClr val="lt1"/>
          </a:fillRef>
          <a:effectRef idx="0">
            <a:schemeClr val="accent2"/>
          </a:effectRef>
          <a:fontRef idx="minor">
            <a:schemeClr val="dk1"/>
          </a:fontRef>
        </p:style>
        <p:txBody>
          <a:bodyPr anchor="ctr"/>
          <a:lstStyle/>
          <a:p>
            <a:pPr algn="ctr" eaLnBrk="1" hangingPunct="1">
              <a:defRPr/>
            </a:pPr>
            <a:r>
              <a:rPr lang="en-US" b="1" dirty="0">
                <a:latin typeface="Times New Roman" pitchFamily="18" charset="0"/>
                <a:cs typeface="Times New Roman" pitchFamily="18" charset="0"/>
              </a:rPr>
              <a:t>Per se lawful</a:t>
            </a:r>
          </a:p>
        </p:txBody>
      </p:sp>
      <p:sp>
        <p:nvSpPr>
          <p:cNvPr id="12" name="Rounded Rectangle 11"/>
          <p:cNvSpPr/>
          <p:nvPr/>
        </p:nvSpPr>
        <p:spPr>
          <a:xfrm>
            <a:off x="8678864" y="3478213"/>
            <a:ext cx="1641475" cy="1143000"/>
          </a:xfrm>
          <a:prstGeom prst="roundRect">
            <a:avLst/>
          </a:prstGeom>
        </p:spPr>
        <p:style>
          <a:lnRef idx="2">
            <a:schemeClr val="accent2"/>
          </a:lnRef>
          <a:fillRef idx="1">
            <a:schemeClr val="lt1"/>
          </a:fillRef>
          <a:effectRef idx="0">
            <a:schemeClr val="accent2"/>
          </a:effectRef>
          <a:fontRef idx="minor">
            <a:schemeClr val="dk1"/>
          </a:fontRef>
        </p:style>
        <p:txBody>
          <a:bodyPr anchor="ctr"/>
          <a:lstStyle/>
          <a:p>
            <a:pPr algn="ctr" eaLnBrk="1" hangingPunct="1">
              <a:defRPr/>
            </a:pPr>
            <a:r>
              <a:rPr lang="en-US" b="1" dirty="0">
                <a:latin typeface="Times New Roman" pitchFamily="18" charset="0"/>
                <a:cs typeface="Times New Roman" pitchFamily="18" charset="0"/>
              </a:rPr>
              <a:t>Inferring  effects from economic obviousness</a:t>
            </a:r>
          </a:p>
        </p:txBody>
      </p:sp>
      <p:sp>
        <p:nvSpPr>
          <p:cNvPr id="13" name="Rounded Rectangle 12"/>
          <p:cNvSpPr/>
          <p:nvPr/>
        </p:nvSpPr>
        <p:spPr>
          <a:xfrm>
            <a:off x="8678864" y="4786314"/>
            <a:ext cx="1760537" cy="1385887"/>
          </a:xfrm>
          <a:prstGeom prst="roundRect">
            <a:avLst/>
          </a:prstGeom>
        </p:spPr>
        <p:style>
          <a:lnRef idx="2">
            <a:schemeClr val="accent2"/>
          </a:lnRef>
          <a:fillRef idx="1">
            <a:schemeClr val="lt1"/>
          </a:fillRef>
          <a:effectRef idx="0">
            <a:schemeClr val="accent2"/>
          </a:effectRef>
          <a:fontRef idx="minor">
            <a:schemeClr val="dk1"/>
          </a:fontRef>
        </p:style>
        <p:txBody>
          <a:bodyPr anchor="ctr"/>
          <a:lstStyle/>
          <a:p>
            <a:pPr algn="ctr" eaLnBrk="1" hangingPunct="1">
              <a:defRPr/>
            </a:pPr>
            <a:r>
              <a:rPr lang="en-US" b="1" dirty="0">
                <a:latin typeface="Times New Roman" pitchFamily="18" charset="0"/>
                <a:cs typeface="Times New Roman" pitchFamily="18" charset="0"/>
              </a:rPr>
              <a:t>Inferring effects from market power</a:t>
            </a:r>
          </a:p>
          <a:p>
            <a:pPr algn="ctr" eaLnBrk="1" hangingPunct="1">
              <a:defRPr/>
            </a:pPr>
            <a:r>
              <a:rPr lang="en-US" b="1" i="1" dirty="0">
                <a:latin typeface="Times New Roman" pitchFamily="18" charset="0"/>
                <a:cs typeface="Times New Roman" pitchFamily="18" charset="0"/>
              </a:rPr>
              <a:t>(circumstantial evidence)</a:t>
            </a:r>
          </a:p>
        </p:txBody>
      </p:sp>
      <p:cxnSp>
        <p:nvCxnSpPr>
          <p:cNvPr id="15" name="Straight Arrow Connector 14"/>
          <p:cNvCxnSpPr>
            <a:cxnSpLocks/>
            <a:stCxn id="7" idx="2"/>
            <a:endCxn id="10" idx="0"/>
          </p:cNvCxnSpPr>
          <p:nvPr/>
        </p:nvCxnSpPr>
        <p:spPr>
          <a:xfrm flipH="1">
            <a:off x="6866732" y="2951163"/>
            <a:ext cx="1240631" cy="668337"/>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a:stCxn id="7" idx="2"/>
          </p:cNvCxnSpPr>
          <p:nvPr/>
        </p:nvCxnSpPr>
        <p:spPr>
          <a:xfrm>
            <a:off x="8107363" y="2951163"/>
            <a:ext cx="571500" cy="19812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p:nvPr/>
        </p:nvCxnSpPr>
        <p:spPr>
          <a:xfrm>
            <a:off x="8107364" y="2951163"/>
            <a:ext cx="1343025" cy="52705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p:nvPr/>
        </p:nvCxnSpPr>
        <p:spPr>
          <a:xfrm flipH="1">
            <a:off x="7497764" y="2951163"/>
            <a:ext cx="619125" cy="198120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5" name="Rounded Rectangle 24"/>
          <p:cNvSpPr/>
          <p:nvPr/>
        </p:nvSpPr>
        <p:spPr>
          <a:xfrm>
            <a:off x="2829719" y="3807253"/>
            <a:ext cx="1757362" cy="1169988"/>
          </a:xfrm>
          <a:prstGeom prst="roundRect">
            <a:avLst/>
          </a:prstGeom>
        </p:spPr>
        <p:style>
          <a:lnRef idx="2">
            <a:schemeClr val="accent2"/>
          </a:lnRef>
          <a:fillRef idx="1">
            <a:schemeClr val="lt1"/>
          </a:fillRef>
          <a:effectRef idx="0">
            <a:schemeClr val="accent2"/>
          </a:effectRef>
          <a:fontRef idx="minor">
            <a:schemeClr val="dk1"/>
          </a:fontRef>
        </p:style>
        <p:txBody>
          <a:bodyPr anchor="ctr"/>
          <a:lstStyle/>
          <a:p>
            <a:pPr algn="ctr" eaLnBrk="1" hangingPunct="1">
              <a:defRPr/>
            </a:pPr>
            <a:r>
              <a:rPr lang="en-US" b="1" dirty="0">
                <a:latin typeface="Times New Roman" pitchFamily="18" charset="0"/>
                <a:cs typeface="Times New Roman" pitchFamily="18" charset="0"/>
              </a:rPr>
              <a:t>Actual effects, e.g., higher price, lower output</a:t>
            </a:r>
          </a:p>
        </p:txBody>
      </p:sp>
      <p:cxnSp>
        <p:nvCxnSpPr>
          <p:cNvPr id="26" name="Straight Arrow Connector 25"/>
          <p:cNvCxnSpPr>
            <a:cxnSpLocks/>
            <a:stCxn id="8" idx="2"/>
            <a:endCxn id="25" idx="0"/>
          </p:cNvCxnSpPr>
          <p:nvPr/>
        </p:nvCxnSpPr>
        <p:spPr>
          <a:xfrm>
            <a:off x="3708400" y="2951163"/>
            <a:ext cx="0" cy="85609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67601" name="TextBox 1"/>
          <p:cNvSpPr txBox="1">
            <a:spLocks noChangeArrowheads="1"/>
          </p:cNvSpPr>
          <p:nvPr/>
        </p:nvSpPr>
        <p:spPr bwMode="auto">
          <a:xfrm>
            <a:off x="6098982" y="3036887"/>
            <a:ext cx="1398781"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eaLnBrk="1" hangingPunct="1">
              <a:spcBef>
                <a:spcPct val="0"/>
              </a:spcBef>
              <a:buFontTx/>
              <a:buNone/>
            </a:pPr>
            <a:r>
              <a:rPr lang="en-US" altLang="en-US" sz="1800" b="1" u="sng" dirty="0">
                <a:solidFill>
                  <a:srgbClr val="C00000"/>
                </a:solidFill>
                <a:latin typeface="Times New Roman" panose="02020603050405020304" pitchFamily="18" charset="0"/>
                <a:cs typeface="Times New Roman" panose="02020603050405020304" pitchFamily="18" charset="0"/>
              </a:rPr>
              <a:t>Irrebuttable</a:t>
            </a:r>
          </a:p>
        </p:txBody>
      </p:sp>
      <p:sp>
        <p:nvSpPr>
          <p:cNvPr id="67602" name="TextBox 18"/>
          <p:cNvSpPr txBox="1">
            <a:spLocks noChangeArrowheads="1"/>
          </p:cNvSpPr>
          <p:nvPr/>
        </p:nvSpPr>
        <p:spPr bwMode="auto">
          <a:xfrm>
            <a:off x="9136064" y="3030538"/>
            <a:ext cx="1274708"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eaLnBrk="1" hangingPunct="1">
              <a:spcBef>
                <a:spcPct val="0"/>
              </a:spcBef>
              <a:buFontTx/>
              <a:buNone/>
            </a:pPr>
            <a:r>
              <a:rPr lang="en-US" altLang="en-US" sz="1800" b="1" u="sng" dirty="0">
                <a:solidFill>
                  <a:srgbClr val="C00000"/>
                </a:solidFill>
                <a:latin typeface="Times New Roman" panose="02020603050405020304" pitchFamily="18" charset="0"/>
                <a:cs typeface="Times New Roman" panose="02020603050405020304" pitchFamily="18" charset="0"/>
              </a:rPr>
              <a:t>Rebuttable</a:t>
            </a:r>
          </a:p>
        </p:txBody>
      </p:sp>
    </p:spTree>
    <p:extLst>
      <p:ext uri="{BB962C8B-B14F-4D97-AF65-F5344CB8AC3E}">
        <p14:creationId xmlns:p14="http://schemas.microsoft.com/office/powerpoint/2010/main" val="13569825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527" y="3577317"/>
            <a:ext cx="10515600" cy="1325563"/>
          </a:xfrm>
        </p:spPr>
        <p:txBody>
          <a:bodyPr/>
          <a:lstStyle/>
          <a:p>
            <a:pPr algn="ctr"/>
            <a:r>
              <a:rPr lang="en-US" dirty="0"/>
              <a:t>Adding Some Detail to Steps 1 &amp; 2</a:t>
            </a:r>
          </a:p>
        </p:txBody>
      </p:sp>
      <p:sp>
        <p:nvSpPr>
          <p:cNvPr id="3" name="Slide Number Placeholder 2"/>
          <p:cNvSpPr>
            <a:spLocks noGrp="1"/>
          </p:cNvSpPr>
          <p:nvPr>
            <p:ph type="sldNum" sz="quarter" idx="12"/>
          </p:nvPr>
        </p:nvSpPr>
        <p:spPr/>
        <p:txBody>
          <a:bodyPr/>
          <a:lstStyle/>
          <a:p>
            <a:fld id="{37C7E6BD-9F4D-4CC1-82B4-1BBBEC44B5AC}" type="slidenum">
              <a:rPr lang="en-US" smtClean="0"/>
              <a:t>27</a:t>
            </a:fld>
            <a:endParaRPr lang="en-US"/>
          </a:p>
        </p:txBody>
      </p:sp>
    </p:spTree>
    <p:extLst>
      <p:ext uri="{BB962C8B-B14F-4D97-AF65-F5344CB8AC3E}">
        <p14:creationId xmlns:p14="http://schemas.microsoft.com/office/powerpoint/2010/main" val="401927681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C196F1-E13E-4CE6-8B7B-7E42A3EDAE3D}"/>
              </a:ext>
            </a:extLst>
          </p:cNvPr>
          <p:cNvSpPr>
            <a:spLocks noGrp="1"/>
          </p:cNvSpPr>
          <p:nvPr>
            <p:ph type="title"/>
          </p:nvPr>
        </p:nvSpPr>
        <p:spPr/>
        <p:txBody>
          <a:bodyPr/>
          <a:lstStyle/>
          <a:p>
            <a:r>
              <a:rPr lang="en-US" dirty="0"/>
              <a:t>Plaintiff's Step 1 Anticompetitive Harms: </a:t>
            </a:r>
            <a:r>
              <a:rPr lang="en-US" i="1" dirty="0"/>
              <a:t>More Detail</a:t>
            </a:r>
          </a:p>
        </p:txBody>
      </p:sp>
      <p:sp>
        <p:nvSpPr>
          <p:cNvPr id="3" name="Content Placeholder 2">
            <a:extLst>
              <a:ext uri="{FF2B5EF4-FFF2-40B4-BE49-F238E27FC236}">
                <a16:creationId xmlns:a16="http://schemas.microsoft.com/office/drawing/2014/main" id="{712701E2-A055-4070-9D37-A4FD823A4020}"/>
              </a:ext>
            </a:extLst>
          </p:cNvPr>
          <p:cNvSpPr>
            <a:spLocks noGrp="1"/>
          </p:cNvSpPr>
          <p:nvPr>
            <p:ph idx="1"/>
          </p:nvPr>
        </p:nvSpPr>
        <p:spPr>
          <a:xfrm>
            <a:off x="703304" y="1496852"/>
            <a:ext cx="7298933" cy="4351338"/>
          </a:xfrm>
        </p:spPr>
        <p:txBody>
          <a:bodyPr>
            <a:normAutofit/>
          </a:bodyPr>
          <a:lstStyle/>
          <a:p>
            <a:r>
              <a:rPr lang="en-US" sz="2400" dirty="0"/>
              <a:t>Direct evidence of anticompetitive effects</a:t>
            </a:r>
          </a:p>
          <a:p>
            <a:pPr lvl="1"/>
            <a:r>
              <a:rPr lang="en-US" sz="2000" dirty="0"/>
              <a:t>Price increases, quality reductions, output reductions</a:t>
            </a:r>
          </a:p>
          <a:p>
            <a:pPr lvl="1"/>
            <a:r>
              <a:rPr lang="en-US" sz="2000" dirty="0"/>
              <a:t>Reduced innovation</a:t>
            </a:r>
          </a:p>
          <a:p>
            <a:pPr lvl="1"/>
            <a:r>
              <a:rPr lang="en-US" sz="2000" dirty="0"/>
              <a:t>Coordinated pricing</a:t>
            </a:r>
          </a:p>
          <a:p>
            <a:r>
              <a:rPr lang="en-US" sz="2400" dirty="0"/>
              <a:t>Circumstantial evidence to show likely effects</a:t>
            </a:r>
          </a:p>
          <a:p>
            <a:pPr lvl="1"/>
            <a:r>
              <a:rPr lang="en-US" sz="2000" dirty="0"/>
              <a:t>Economically valid economic theory, </a:t>
            </a:r>
            <a:r>
              <a:rPr lang="en-US" sz="2000" i="1" dirty="0"/>
              <a:t>plus</a:t>
            </a:r>
            <a:r>
              <a:rPr lang="en-US" sz="2000" dirty="0"/>
              <a:t> </a:t>
            </a:r>
          </a:p>
          <a:p>
            <a:pPr lvl="1"/>
            <a:r>
              <a:rPr lang="en-US" sz="2000" dirty="0"/>
              <a:t>Collective market power, </a:t>
            </a:r>
            <a:r>
              <a:rPr lang="en-US" sz="2000" i="1" dirty="0"/>
              <a:t>plus</a:t>
            </a:r>
            <a:r>
              <a:rPr lang="en-US" sz="2000" dirty="0"/>
              <a:t> </a:t>
            </a:r>
          </a:p>
          <a:p>
            <a:pPr lvl="1"/>
            <a:r>
              <a:rPr lang="en-US" sz="2000" dirty="0"/>
              <a:t>Nature of the agreement</a:t>
            </a:r>
          </a:p>
          <a:p>
            <a:pPr lvl="2"/>
            <a:r>
              <a:rPr lang="en-US" sz="1800" dirty="0"/>
              <a:t>(e.g., prohibition of independent competition with non-JV assets would be relevant )</a:t>
            </a:r>
          </a:p>
          <a:p>
            <a:r>
              <a:rPr lang="en-US" sz="2400" dirty="0"/>
              <a:t>Anticipatory rejection of claimed efficiency justifications and effects</a:t>
            </a:r>
          </a:p>
        </p:txBody>
      </p:sp>
      <p:cxnSp>
        <p:nvCxnSpPr>
          <p:cNvPr id="4" name="Straight Arrow Connector 3">
            <a:extLst>
              <a:ext uri="{FF2B5EF4-FFF2-40B4-BE49-F238E27FC236}">
                <a16:creationId xmlns:a16="http://schemas.microsoft.com/office/drawing/2014/main" id="{0583324C-B699-4E83-8189-4F20DA9D73C7}"/>
              </a:ext>
            </a:extLst>
          </p:cNvPr>
          <p:cNvCxnSpPr>
            <a:cxnSpLocks/>
          </p:cNvCxnSpPr>
          <p:nvPr/>
        </p:nvCxnSpPr>
        <p:spPr>
          <a:xfrm flipH="1">
            <a:off x="7741412" y="3766801"/>
            <a:ext cx="1808204" cy="61113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63C0C648-624A-46CA-AB10-329E39138DF4}"/>
              </a:ext>
            </a:extLst>
          </p:cNvPr>
          <p:cNvSpPr/>
          <p:nvPr/>
        </p:nvSpPr>
        <p:spPr>
          <a:xfrm>
            <a:off x="9759521" y="2648525"/>
            <a:ext cx="2066058" cy="158861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This could be seen as part of the showing of market power.  Recall </a:t>
            </a:r>
            <a:r>
              <a:rPr lang="en-US" b="1" i="1" dirty="0">
                <a:solidFill>
                  <a:srgbClr val="0070C0"/>
                </a:solidFill>
                <a:latin typeface="Times New Roman" panose="02020603050405020304" pitchFamily="18" charset="0"/>
                <a:cs typeface="Times New Roman" panose="02020603050405020304" pitchFamily="18" charset="0"/>
              </a:rPr>
              <a:t>BMI </a:t>
            </a:r>
            <a:r>
              <a:rPr lang="en-US" b="1" dirty="0">
                <a:solidFill>
                  <a:srgbClr val="0070C0"/>
                </a:solidFill>
                <a:latin typeface="Times New Roman" panose="02020603050405020304" pitchFamily="18" charset="0"/>
                <a:cs typeface="Times New Roman" panose="02020603050405020304" pitchFamily="18" charset="0"/>
              </a:rPr>
              <a:t>analysis</a:t>
            </a:r>
          </a:p>
        </p:txBody>
      </p:sp>
      <p:cxnSp>
        <p:nvCxnSpPr>
          <p:cNvPr id="6" name="Straight Arrow Connector 5">
            <a:extLst>
              <a:ext uri="{FF2B5EF4-FFF2-40B4-BE49-F238E27FC236}">
                <a16:creationId xmlns:a16="http://schemas.microsoft.com/office/drawing/2014/main" id="{8D3F9523-99A3-4B4E-B2EA-1984EAE3DF35}"/>
              </a:ext>
            </a:extLst>
          </p:cNvPr>
          <p:cNvCxnSpPr>
            <a:cxnSpLocks/>
          </p:cNvCxnSpPr>
          <p:nvPr/>
        </p:nvCxnSpPr>
        <p:spPr>
          <a:xfrm flipH="1" flipV="1">
            <a:off x="7049035" y="5476880"/>
            <a:ext cx="1150658" cy="21499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Rectangle 6">
            <a:extLst>
              <a:ext uri="{FF2B5EF4-FFF2-40B4-BE49-F238E27FC236}">
                <a16:creationId xmlns:a16="http://schemas.microsoft.com/office/drawing/2014/main" id="{88F7AAD4-14F2-4151-81BE-4E40201F0078}"/>
              </a:ext>
            </a:extLst>
          </p:cNvPr>
          <p:cNvSpPr/>
          <p:nvPr/>
        </p:nvSpPr>
        <p:spPr>
          <a:xfrm>
            <a:off x="8383713" y="4617685"/>
            <a:ext cx="3554858" cy="2017696"/>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This formally goes into Step 3.  (and of course, it also would be part of establishing the anticompetitive presumption </a:t>
            </a:r>
            <a:br>
              <a:rPr lang="en-US" b="1" dirty="0">
                <a:solidFill>
                  <a:srgbClr val="0070C0"/>
                </a:solidFill>
                <a:latin typeface="Times New Roman" panose="02020603050405020304" pitchFamily="18" charset="0"/>
                <a:cs typeface="Times New Roman" panose="02020603050405020304" pitchFamily="18" charset="0"/>
              </a:rPr>
            </a:br>
            <a:r>
              <a:rPr lang="en-US" b="1" dirty="0">
                <a:solidFill>
                  <a:srgbClr val="0070C0"/>
                </a:solidFill>
                <a:latin typeface="Times New Roman" panose="02020603050405020304" pitchFamily="18" charset="0"/>
                <a:cs typeface="Times New Roman" panose="02020603050405020304" pitchFamily="18" charset="0"/>
              </a:rPr>
              <a:t>in Step 1)</a:t>
            </a:r>
          </a:p>
        </p:txBody>
      </p:sp>
    </p:spTree>
    <p:extLst>
      <p:ext uri="{BB962C8B-B14F-4D97-AF65-F5344CB8AC3E}">
        <p14:creationId xmlns:p14="http://schemas.microsoft.com/office/powerpoint/2010/main" val="146937094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903A27-5C52-460B-8BDB-4D9DBD1E1AF7}"/>
              </a:ext>
            </a:extLst>
          </p:cNvPr>
          <p:cNvSpPr>
            <a:spLocks noGrp="1"/>
          </p:cNvSpPr>
          <p:nvPr>
            <p:ph type="title"/>
          </p:nvPr>
        </p:nvSpPr>
        <p:spPr/>
        <p:txBody>
          <a:bodyPr/>
          <a:lstStyle/>
          <a:p>
            <a:r>
              <a:rPr lang="en-US" dirty="0"/>
              <a:t>Defendant’s Step 2 Procompetitive Justifications: </a:t>
            </a:r>
            <a:r>
              <a:rPr lang="en-US" i="1" dirty="0"/>
              <a:t>More Detail</a:t>
            </a:r>
          </a:p>
        </p:txBody>
      </p:sp>
      <p:sp>
        <p:nvSpPr>
          <p:cNvPr id="3" name="Content Placeholder 2">
            <a:extLst>
              <a:ext uri="{FF2B5EF4-FFF2-40B4-BE49-F238E27FC236}">
                <a16:creationId xmlns:a16="http://schemas.microsoft.com/office/drawing/2014/main" id="{5B0A3675-5164-4E53-BD55-F18DAD3DB96E}"/>
              </a:ext>
            </a:extLst>
          </p:cNvPr>
          <p:cNvSpPr>
            <a:spLocks noGrp="1"/>
          </p:cNvSpPr>
          <p:nvPr>
            <p:ph idx="1"/>
          </p:nvPr>
        </p:nvSpPr>
        <p:spPr>
          <a:xfrm>
            <a:off x="571072" y="1763980"/>
            <a:ext cx="10515600" cy="4351338"/>
          </a:xfrm>
        </p:spPr>
        <p:txBody>
          <a:bodyPr>
            <a:normAutofit lnSpcReduction="10000"/>
          </a:bodyPr>
          <a:lstStyle/>
          <a:p>
            <a:pPr lvl="1"/>
            <a:r>
              <a:rPr lang="en-US" sz="2800" dirty="0"/>
              <a:t>Evidence of efficiency benefits </a:t>
            </a:r>
          </a:p>
          <a:p>
            <a:pPr lvl="2"/>
            <a:r>
              <a:rPr lang="en-US" sz="2400" dirty="0"/>
              <a:t>Lower prices; increased output </a:t>
            </a:r>
          </a:p>
          <a:p>
            <a:pPr lvl="2"/>
            <a:r>
              <a:rPr lang="en-US" sz="2400" dirty="0"/>
              <a:t>New, superior product; </a:t>
            </a:r>
          </a:p>
          <a:p>
            <a:pPr lvl="2"/>
            <a:r>
              <a:rPr lang="en-US" sz="2400" dirty="0"/>
              <a:t>Higher quality </a:t>
            </a:r>
          </a:p>
          <a:p>
            <a:pPr lvl="2"/>
            <a:r>
              <a:rPr lang="en-US" sz="2400" dirty="0"/>
              <a:t>Faster innovation</a:t>
            </a:r>
          </a:p>
          <a:p>
            <a:pPr lvl="2"/>
            <a:r>
              <a:rPr lang="en-US" altLang="en-US" sz="2400" dirty="0">
                <a:ea typeface="ＭＳ Ｐゴシック" panose="020B0600070205080204" pitchFamily="34" charset="-128"/>
              </a:rPr>
              <a:t>Enhanced </a:t>
            </a:r>
            <a:r>
              <a:rPr lang="en-US" altLang="en-US" sz="2400" dirty="0" err="1">
                <a:ea typeface="ＭＳ Ｐゴシック" panose="020B0600070205080204" pitchFamily="34" charset="-128"/>
              </a:rPr>
              <a:t>interbrand</a:t>
            </a:r>
            <a:r>
              <a:rPr lang="en-US" altLang="en-US" sz="2400" dirty="0">
                <a:ea typeface="ＭＳ Ｐゴシック" panose="020B0600070205080204" pitchFamily="34" charset="-128"/>
              </a:rPr>
              <a:t> competition (incentives and effects)</a:t>
            </a:r>
          </a:p>
          <a:p>
            <a:pPr lvl="1"/>
            <a:r>
              <a:rPr lang="en-US" sz="2800" dirty="0"/>
              <a:t>What leads to lower cost and higher quality benefits? </a:t>
            </a:r>
          </a:p>
          <a:p>
            <a:pPr lvl="2"/>
            <a:r>
              <a:rPr lang="en-US" sz="2400" dirty="0"/>
              <a:t>Economies of scale and scope</a:t>
            </a:r>
          </a:p>
          <a:p>
            <a:pPr lvl="2"/>
            <a:r>
              <a:rPr lang="en-US" sz="2400" dirty="0"/>
              <a:t>Sharing information/technology</a:t>
            </a:r>
          </a:p>
          <a:p>
            <a:pPr lvl="2"/>
            <a:r>
              <a:rPr lang="en-US" sz="2400" dirty="0"/>
              <a:t>Coordinating behavior</a:t>
            </a:r>
          </a:p>
          <a:p>
            <a:pPr lvl="2"/>
            <a:r>
              <a:rPr lang="en-US" sz="2400" dirty="0"/>
              <a:t>Harmonizing competitive incentives</a:t>
            </a:r>
          </a:p>
          <a:p>
            <a:pPr marL="914400" lvl="2" indent="0">
              <a:buNone/>
            </a:pPr>
            <a:endParaRPr lang="en-US" sz="2400" b="1" dirty="0"/>
          </a:p>
          <a:p>
            <a:pPr marL="0" indent="0">
              <a:buNone/>
            </a:pPr>
            <a:endParaRPr lang="en-US" dirty="0"/>
          </a:p>
        </p:txBody>
      </p:sp>
      <p:sp>
        <p:nvSpPr>
          <p:cNvPr id="4" name="Slide Number Placeholder 3">
            <a:extLst>
              <a:ext uri="{FF2B5EF4-FFF2-40B4-BE49-F238E27FC236}">
                <a16:creationId xmlns:a16="http://schemas.microsoft.com/office/drawing/2014/main" id="{1427A50A-C5AB-46A9-B73D-A6D5E908B364}"/>
              </a:ext>
            </a:extLst>
          </p:cNvPr>
          <p:cNvSpPr>
            <a:spLocks noGrp="1"/>
          </p:cNvSpPr>
          <p:nvPr>
            <p:ph type="sldNum" sz="quarter" idx="12"/>
          </p:nvPr>
        </p:nvSpPr>
        <p:spPr/>
        <p:txBody>
          <a:bodyPr/>
          <a:lstStyle/>
          <a:p>
            <a:fld id="{37C7E6BD-9F4D-4CC1-82B4-1BBBEC44B5AC}" type="slidenum">
              <a:rPr lang="en-US" smtClean="0"/>
              <a:t>29</a:t>
            </a:fld>
            <a:endParaRPr lang="en-US"/>
          </a:p>
        </p:txBody>
      </p:sp>
    </p:spTree>
    <p:extLst>
      <p:ext uri="{BB962C8B-B14F-4D97-AF65-F5344CB8AC3E}">
        <p14:creationId xmlns:p14="http://schemas.microsoft.com/office/powerpoint/2010/main" val="1374692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67848"/>
            <a:ext cx="10515600" cy="1325563"/>
          </a:xfrm>
        </p:spPr>
        <p:txBody>
          <a:bodyPr>
            <a:normAutofit/>
          </a:bodyPr>
          <a:lstStyle/>
          <a:p>
            <a:r>
              <a:rPr lang="en-US" sz="3200" dirty="0"/>
              <a:t>The Evolution of Section 1 Law: 1890 – Present</a:t>
            </a:r>
          </a:p>
        </p:txBody>
      </p:sp>
      <p:sp>
        <p:nvSpPr>
          <p:cNvPr id="3" name="Content Placeholder 2"/>
          <p:cNvSpPr>
            <a:spLocks noGrp="1"/>
          </p:cNvSpPr>
          <p:nvPr>
            <p:ph idx="1"/>
          </p:nvPr>
        </p:nvSpPr>
        <p:spPr>
          <a:xfrm>
            <a:off x="838200" y="1494883"/>
            <a:ext cx="10515600" cy="5226592"/>
          </a:xfrm>
        </p:spPr>
        <p:txBody>
          <a:bodyPr>
            <a:normAutofit/>
          </a:bodyPr>
          <a:lstStyle/>
          <a:p>
            <a:r>
              <a:rPr lang="en-US" sz="2000" dirty="0">
                <a:solidFill>
                  <a:srgbClr val="C00000"/>
                </a:solidFill>
              </a:rPr>
              <a:t>Phase 1</a:t>
            </a:r>
            <a:r>
              <a:rPr lang="en-US" sz="2000" dirty="0"/>
              <a:t>: The Court develops a conclusive (i.e., irrebuttable) anticompetitive presumption for certain horizontal restraints (</a:t>
            </a:r>
            <a:r>
              <a:rPr lang="en-US" sz="2000" i="1" dirty="0"/>
              <a:t>Trenton Potteries, Socony Vacuum, National Society of Professional Engineers</a:t>
            </a:r>
            <a:r>
              <a:rPr lang="en-US" sz="2000" dirty="0"/>
              <a:t>)</a:t>
            </a:r>
          </a:p>
          <a:p>
            <a:pPr lvl="1"/>
            <a:r>
              <a:rPr lang="en-US" sz="2000" i="1" dirty="0"/>
              <a:t>The per se rule. </a:t>
            </a:r>
          </a:p>
          <a:p>
            <a:pPr lvl="1"/>
            <a:r>
              <a:rPr lang="en-US" sz="2000" i="1" dirty="0"/>
              <a:t>More modern usage is per se “analysis”</a:t>
            </a:r>
            <a:endParaRPr lang="en-US" sz="1800" i="1" dirty="0"/>
          </a:p>
          <a:p>
            <a:r>
              <a:rPr lang="en-US" sz="2000" dirty="0">
                <a:solidFill>
                  <a:srgbClr val="C00000"/>
                </a:solidFill>
              </a:rPr>
              <a:t>Phase 2</a:t>
            </a:r>
            <a:r>
              <a:rPr lang="en-US" sz="2000" dirty="0"/>
              <a:t>: The Court explains what of factors permit defendants to escape from the per se rule and litigate under the rule of reason (</a:t>
            </a:r>
            <a:r>
              <a:rPr lang="en-US" sz="2000" i="1" dirty="0"/>
              <a:t>BMI</a:t>
            </a:r>
            <a:r>
              <a:rPr lang="en-US" sz="2000" dirty="0"/>
              <a:t>,</a:t>
            </a:r>
            <a:r>
              <a:rPr lang="en-US" sz="2000" i="1" dirty="0"/>
              <a:t> NCAA</a:t>
            </a:r>
            <a:r>
              <a:rPr lang="en-US" sz="2000" dirty="0"/>
              <a:t>)</a:t>
            </a:r>
          </a:p>
          <a:p>
            <a:r>
              <a:rPr lang="en-US" sz="2000" dirty="0">
                <a:solidFill>
                  <a:srgbClr val="C00000"/>
                </a:solidFill>
              </a:rPr>
              <a:t>Phase 3</a:t>
            </a:r>
            <a:r>
              <a:rPr lang="en-US" sz="2000" dirty="0"/>
              <a:t>: The Court develops an abbreviated ROR (“quick look”) decision process for certain conduct, but then suggests that there may be a continuum from a “full” rule of reason to the per se analysis, an “enquiry meet for the case.” (</a:t>
            </a:r>
            <a:r>
              <a:rPr lang="en-US" sz="2000" i="1" dirty="0"/>
              <a:t>NCAA</a:t>
            </a:r>
            <a:r>
              <a:rPr lang="en-US" sz="2000" dirty="0"/>
              <a:t>,</a:t>
            </a:r>
            <a:r>
              <a:rPr lang="en-US" sz="2000" i="1" dirty="0"/>
              <a:t> Calif. Dental Assoc</a:t>
            </a:r>
            <a:r>
              <a:rPr lang="en-US" sz="2000" dirty="0"/>
              <a:t>)</a:t>
            </a:r>
          </a:p>
          <a:p>
            <a:r>
              <a:rPr lang="en-US" sz="2000" dirty="0">
                <a:solidFill>
                  <a:srgbClr val="C00000"/>
                </a:solidFill>
              </a:rPr>
              <a:t>Phase 4</a:t>
            </a:r>
            <a:r>
              <a:rPr lang="en-US" sz="2000" dirty="0"/>
              <a:t>: At the same time, appeals courts adopt a somewhat more structured 3-step decision process (evaluate harm; evaluate benefits; balance to determine net effect) replaces the open-ended CBOT inquiry (</a:t>
            </a:r>
            <a:r>
              <a:rPr lang="en-US" sz="2000" i="1" dirty="0" err="1"/>
              <a:t>RealComp</a:t>
            </a:r>
            <a:r>
              <a:rPr lang="en-US" sz="2000" i="1" dirty="0"/>
              <a:t> II</a:t>
            </a:r>
            <a:r>
              <a:rPr lang="en-US" sz="2000" dirty="0"/>
              <a:t>) </a:t>
            </a:r>
          </a:p>
          <a:p>
            <a:pPr lvl="1"/>
            <a:r>
              <a:rPr lang="en-US" sz="1800" dirty="0"/>
              <a:t>This 3-step process also is applied to Section 2 (</a:t>
            </a:r>
            <a:r>
              <a:rPr lang="en-US" sz="1800" i="1" dirty="0"/>
              <a:t>Microsoft</a:t>
            </a:r>
            <a:r>
              <a:rPr lang="en-US" sz="1800" dirty="0"/>
              <a:t>,</a:t>
            </a:r>
            <a:r>
              <a:rPr lang="en-US" sz="1800" i="1" dirty="0"/>
              <a:t> Meritor</a:t>
            </a:r>
            <a:r>
              <a:rPr lang="en-US" sz="1800" dirty="0"/>
              <a:t>)</a:t>
            </a:r>
            <a:r>
              <a:rPr lang="en-US" sz="1800" i="1" dirty="0"/>
              <a:t> </a:t>
            </a:r>
            <a:r>
              <a:rPr lang="en-US" sz="1800" dirty="0"/>
              <a:t>and mergers (</a:t>
            </a:r>
            <a:r>
              <a:rPr lang="en-US" sz="1800" i="1" dirty="0"/>
              <a:t>Baker Hughes</a:t>
            </a:r>
            <a:r>
              <a:rPr lang="en-US" sz="1800" dirty="0"/>
              <a:t>)</a:t>
            </a:r>
          </a:p>
        </p:txBody>
      </p:sp>
      <p:sp>
        <p:nvSpPr>
          <p:cNvPr id="4" name="Slide Number Placeholder 3"/>
          <p:cNvSpPr>
            <a:spLocks noGrp="1"/>
          </p:cNvSpPr>
          <p:nvPr>
            <p:ph type="sldNum" sz="quarter" idx="12"/>
          </p:nvPr>
        </p:nvSpPr>
        <p:spPr/>
        <p:txBody>
          <a:bodyPr/>
          <a:lstStyle/>
          <a:p>
            <a:fld id="{99F71A1A-31A9-4FA5-B879-5476ABEEDC5F}" type="slidenum">
              <a:rPr lang="en-US" smtClean="0"/>
              <a:t>3</a:t>
            </a:fld>
            <a:endParaRPr lang="en-US"/>
          </a:p>
        </p:txBody>
      </p:sp>
    </p:spTree>
    <p:extLst>
      <p:ext uri="{BB962C8B-B14F-4D97-AF65-F5344CB8AC3E}">
        <p14:creationId xmlns:p14="http://schemas.microsoft.com/office/powerpoint/2010/main" val="383574645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a:xfrm>
            <a:off x="203540" y="365125"/>
            <a:ext cx="11784920" cy="1325563"/>
          </a:xfrm>
        </p:spPr>
        <p:txBody>
          <a:bodyPr/>
          <a:lstStyle/>
          <a:p>
            <a:r>
              <a:rPr lang="en-US" altLang="en-US" sz="3600" dirty="0">
                <a:latin typeface="+mn-lt"/>
                <a:cs typeface="Times New Roman" panose="02020603050405020304" pitchFamily="18" charset="0"/>
              </a:rPr>
              <a:t>NON-Cognizable “Efficiency” Justifications: Examples</a:t>
            </a:r>
          </a:p>
        </p:txBody>
      </p:sp>
      <p:sp>
        <p:nvSpPr>
          <p:cNvPr id="32771" name="Content Placeholder 2"/>
          <p:cNvSpPr>
            <a:spLocks noGrp="1"/>
          </p:cNvSpPr>
          <p:nvPr>
            <p:ph idx="1"/>
          </p:nvPr>
        </p:nvSpPr>
        <p:spPr>
          <a:xfrm>
            <a:off x="212956" y="1420894"/>
            <a:ext cx="5037137" cy="5257800"/>
          </a:xfrm>
        </p:spPr>
        <p:txBody>
          <a:bodyPr/>
          <a:lstStyle/>
          <a:p>
            <a:r>
              <a:rPr lang="en-US" altLang="en-US" sz="2000" b="1" i="1" dirty="0">
                <a:solidFill>
                  <a:srgbClr val="C00000"/>
                </a:solidFill>
                <a:cs typeface="Times New Roman" panose="02020603050405020304" pitchFamily="18" charset="0"/>
              </a:rPr>
              <a:t>Cartel sets “reasonable” prices or prevents “ruinous competition”</a:t>
            </a:r>
          </a:p>
          <a:p>
            <a:pPr lvl="1"/>
            <a:r>
              <a:rPr lang="en-US" altLang="en-US" sz="1800" i="1" dirty="0">
                <a:cs typeface="Times New Roman" panose="02020603050405020304" pitchFamily="18" charset="0"/>
              </a:rPr>
              <a:t>Trenton Potteries</a:t>
            </a:r>
            <a:r>
              <a:rPr lang="en-US" altLang="en-US" sz="1800" dirty="0">
                <a:cs typeface="Times New Roman" panose="02020603050405020304" pitchFamily="18" charset="0"/>
              </a:rPr>
              <a:t>;</a:t>
            </a:r>
            <a:r>
              <a:rPr lang="en-US" altLang="en-US" sz="1800" i="1" dirty="0">
                <a:cs typeface="Times New Roman" panose="02020603050405020304" pitchFamily="18" charset="0"/>
              </a:rPr>
              <a:t> </a:t>
            </a:r>
            <a:r>
              <a:rPr lang="en-US" altLang="en-US" sz="1800" i="1" dirty="0" err="1">
                <a:cs typeface="Times New Roman" panose="02020603050405020304" pitchFamily="18" charset="0"/>
              </a:rPr>
              <a:t>Socony</a:t>
            </a:r>
            <a:r>
              <a:rPr lang="en-US" altLang="en-US" sz="1800" i="1" dirty="0">
                <a:cs typeface="Times New Roman" panose="02020603050405020304" pitchFamily="18" charset="0"/>
              </a:rPr>
              <a:t> Vacuum</a:t>
            </a:r>
          </a:p>
          <a:p>
            <a:r>
              <a:rPr lang="en-US" altLang="en-US" sz="2000" b="1" i="1" dirty="0">
                <a:solidFill>
                  <a:srgbClr val="C00000"/>
                </a:solidFill>
                <a:cs typeface="Times New Roman" panose="02020603050405020304" pitchFamily="18" charset="0"/>
              </a:rPr>
              <a:t>Competitive process reduces product quality</a:t>
            </a:r>
          </a:p>
          <a:p>
            <a:pPr lvl="1"/>
            <a:r>
              <a:rPr lang="en-US" altLang="en-US" sz="1800" i="1" dirty="0">
                <a:cs typeface="Times New Roman" panose="02020603050405020304" pitchFamily="18" charset="0"/>
              </a:rPr>
              <a:t>Nat’l Society of Professional Engineers, Indiana Fed of Dentists</a:t>
            </a:r>
          </a:p>
          <a:p>
            <a:r>
              <a:rPr lang="en-US" altLang="en-US" sz="2000" b="1" i="1" dirty="0">
                <a:solidFill>
                  <a:srgbClr val="C00000"/>
                </a:solidFill>
                <a:cs typeface="Times New Roman" panose="02020603050405020304" pitchFamily="18" charset="0"/>
              </a:rPr>
              <a:t>Assure viability of uncompetitive product</a:t>
            </a:r>
          </a:p>
          <a:p>
            <a:pPr lvl="1"/>
            <a:r>
              <a:rPr lang="en-US" altLang="en-US" sz="1800" i="1" dirty="0">
                <a:cs typeface="Times New Roman" panose="02020603050405020304" pitchFamily="18" charset="0"/>
              </a:rPr>
              <a:t>NCAA; </a:t>
            </a:r>
            <a:r>
              <a:rPr lang="en-US" altLang="en-US" sz="1800" i="1" dirty="0" err="1">
                <a:cs typeface="Times New Roman" panose="02020603050405020304" pitchFamily="18" charset="0"/>
              </a:rPr>
              <a:t>Realcomp</a:t>
            </a:r>
            <a:r>
              <a:rPr lang="en-US" altLang="en-US" sz="1800" i="1" dirty="0">
                <a:cs typeface="Times New Roman" panose="02020603050405020304" pitchFamily="18" charset="0"/>
              </a:rPr>
              <a:t> II</a:t>
            </a:r>
            <a:r>
              <a:rPr lang="en-US" altLang="en-US" sz="1800" dirty="0">
                <a:cs typeface="Times New Roman" panose="02020603050405020304" pitchFamily="18" charset="0"/>
              </a:rPr>
              <a:t>,</a:t>
            </a:r>
            <a:r>
              <a:rPr lang="en-US" altLang="en-US" sz="1800" i="1" dirty="0">
                <a:cs typeface="Times New Roman" panose="02020603050405020304" pitchFamily="18" charset="0"/>
              </a:rPr>
              <a:t> </a:t>
            </a:r>
            <a:r>
              <a:rPr lang="en-US" altLang="en-US" sz="1800" i="1" dirty="0" err="1">
                <a:cs typeface="Times New Roman" panose="02020603050405020304" pitchFamily="18" charset="0"/>
              </a:rPr>
              <a:t>McWane</a:t>
            </a:r>
            <a:endParaRPr lang="en-US" altLang="en-US" sz="1800" i="1" dirty="0">
              <a:cs typeface="Times New Roman" panose="02020603050405020304" pitchFamily="18" charset="0"/>
            </a:endParaRPr>
          </a:p>
          <a:p>
            <a:r>
              <a:rPr lang="en-US" altLang="en-US" sz="2000" b="1" i="1" dirty="0">
                <a:solidFill>
                  <a:srgbClr val="C00000"/>
                </a:solidFill>
                <a:cs typeface="Times New Roman" panose="02020603050405020304" pitchFamily="18" charset="0"/>
              </a:rPr>
              <a:t>Limited nexus of conduct to claimed competitive benefits</a:t>
            </a:r>
          </a:p>
          <a:p>
            <a:pPr lvl="1"/>
            <a:r>
              <a:rPr lang="en-US" altLang="en-US" sz="1800" i="1" dirty="0">
                <a:cs typeface="Times New Roman" panose="02020603050405020304" pitchFamily="18" charset="0"/>
              </a:rPr>
              <a:t>NCAA</a:t>
            </a:r>
          </a:p>
          <a:p>
            <a:r>
              <a:rPr lang="en-US" altLang="en-US" sz="2000" b="1" i="1" dirty="0">
                <a:solidFill>
                  <a:srgbClr val="C00000"/>
                </a:solidFill>
                <a:cs typeface="Times New Roman" panose="02020603050405020304" pitchFamily="18" charset="0"/>
              </a:rPr>
              <a:t>Prevents alleged free riding by JV owners in selling products manufactured </a:t>
            </a:r>
            <a:r>
              <a:rPr lang="en-US" altLang="en-US" sz="2000" b="1" i="1" dirty="0">
                <a:solidFill>
                  <a:srgbClr val="C00000"/>
                </a:solidFill>
                <a:highlight>
                  <a:srgbClr val="FFFF00"/>
                </a:highlight>
                <a:cs typeface="Times New Roman" panose="02020603050405020304" pitchFamily="18" charset="0"/>
              </a:rPr>
              <a:t>outside</a:t>
            </a:r>
            <a:r>
              <a:rPr lang="en-US" altLang="en-US" sz="2000" b="1" i="1" dirty="0">
                <a:solidFill>
                  <a:srgbClr val="C00000"/>
                </a:solidFill>
                <a:cs typeface="Times New Roman" panose="02020603050405020304" pitchFamily="18" charset="0"/>
              </a:rPr>
              <a:t> the joint venture; Prevents free riding by a market follower-imitator </a:t>
            </a:r>
          </a:p>
          <a:p>
            <a:pPr lvl="1"/>
            <a:r>
              <a:rPr lang="en-US" altLang="en-US" sz="1800" i="1" dirty="0">
                <a:cs typeface="Times New Roman" panose="02020603050405020304" pitchFamily="18" charset="0"/>
              </a:rPr>
              <a:t>Polygram</a:t>
            </a:r>
            <a:r>
              <a:rPr lang="en-US" altLang="en-US" sz="1800" dirty="0">
                <a:cs typeface="Times New Roman" panose="02020603050405020304" pitchFamily="18" charset="0"/>
              </a:rPr>
              <a:t>;</a:t>
            </a:r>
            <a:r>
              <a:rPr lang="en-US" altLang="en-US" sz="1800" i="1" dirty="0">
                <a:cs typeface="Times New Roman" panose="02020603050405020304" pitchFamily="18" charset="0"/>
              </a:rPr>
              <a:t> Kodak</a:t>
            </a:r>
          </a:p>
        </p:txBody>
      </p:sp>
      <p:sp>
        <p:nvSpPr>
          <p:cNvPr id="32772"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A6CDC77E-71EE-457C-813D-DB3AF6E638CB}" type="slidenum">
              <a:rPr lang="en-US" altLang="en-US" sz="1400">
                <a:latin typeface="+mn-lt"/>
              </a:rPr>
              <a:pPr>
                <a:spcBef>
                  <a:spcPct val="0"/>
                </a:spcBef>
                <a:buFontTx/>
                <a:buNone/>
              </a:pPr>
              <a:t>30</a:t>
            </a:fld>
            <a:endParaRPr lang="en-US" altLang="en-US" sz="1400">
              <a:latin typeface="+mn-lt"/>
            </a:endParaRPr>
          </a:p>
        </p:txBody>
      </p:sp>
      <p:sp>
        <p:nvSpPr>
          <p:cNvPr id="6" name="TextBox 1">
            <a:extLst>
              <a:ext uri="{FF2B5EF4-FFF2-40B4-BE49-F238E27FC236}">
                <a16:creationId xmlns:a16="http://schemas.microsoft.com/office/drawing/2014/main" id="{02D0ECE1-32F8-4768-B928-7A71988F68AC}"/>
              </a:ext>
            </a:extLst>
          </p:cNvPr>
          <p:cNvSpPr txBox="1">
            <a:spLocks noChangeArrowheads="1"/>
          </p:cNvSpPr>
          <p:nvPr/>
        </p:nvSpPr>
        <p:spPr bwMode="auto">
          <a:xfrm>
            <a:off x="6298059" y="2294057"/>
            <a:ext cx="3809145" cy="2045175"/>
          </a:xfrm>
          <a:prstGeom prst="rect">
            <a:avLst/>
          </a:prstGeom>
          <a:noFill/>
          <a:ln w="38100">
            <a:solidFill>
              <a:srgbClr val="0070C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Char char="•"/>
              <a:defRPr sz="3200">
                <a:solidFill>
                  <a:schemeClr val="tx1"/>
                </a:solidFill>
                <a:latin typeface="Arial" panose="020B0604020202020204" pitchFamily="34" charset="0"/>
              </a:defRPr>
            </a:lvl1pPr>
            <a:lvl2pPr marL="800100" indent="-34290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eaLnBrk="1" hangingPunct="1">
              <a:spcBef>
                <a:spcPct val="0"/>
              </a:spcBef>
              <a:spcAft>
                <a:spcPts val="300"/>
              </a:spcAft>
              <a:buFontTx/>
              <a:buNone/>
            </a:pPr>
            <a:r>
              <a:rPr lang="en-US" altLang="en-US" sz="2000" b="1" dirty="0">
                <a:solidFill>
                  <a:srgbClr val="0070C0"/>
                </a:solidFill>
                <a:latin typeface="+mn-lt"/>
                <a:cs typeface="Times New Roman" panose="02020603050405020304" pitchFamily="18" charset="0"/>
              </a:rPr>
              <a:t>  </a:t>
            </a:r>
            <a:r>
              <a:rPr lang="en-US" altLang="en-US" sz="2000" b="1" u="sng" dirty="0">
                <a:solidFill>
                  <a:srgbClr val="0070C0"/>
                </a:solidFill>
                <a:latin typeface="+mn-lt"/>
                <a:cs typeface="Times New Roman" panose="02020603050405020304" pitchFamily="18" charset="0"/>
              </a:rPr>
              <a:t>Common Characteristics</a:t>
            </a:r>
            <a:r>
              <a:rPr lang="en-US" altLang="en-US" sz="2000" b="1" dirty="0">
                <a:solidFill>
                  <a:srgbClr val="0070C0"/>
                </a:solidFill>
                <a:latin typeface="+mn-lt"/>
                <a:cs typeface="Times New Roman" panose="02020603050405020304" pitchFamily="18" charset="0"/>
              </a:rPr>
              <a:t>?</a:t>
            </a:r>
          </a:p>
          <a:p>
            <a:pPr>
              <a:lnSpc>
                <a:spcPct val="80000"/>
              </a:lnSpc>
              <a:spcBef>
                <a:spcPct val="0"/>
              </a:spcBef>
              <a:buNone/>
            </a:pPr>
            <a:r>
              <a:rPr lang="en-US" altLang="en-US" sz="1800" b="1" i="1" dirty="0">
                <a:solidFill>
                  <a:srgbClr val="0070C0"/>
                </a:solidFill>
                <a:latin typeface="+mn-lt"/>
                <a:cs typeface="Times New Roman" panose="02020603050405020304" pitchFamily="18" charset="0"/>
              </a:rPr>
              <a:t> - Question the value of competition</a:t>
            </a:r>
            <a:br>
              <a:rPr lang="en-US" altLang="en-US" sz="1800" b="1" i="1" dirty="0">
                <a:solidFill>
                  <a:srgbClr val="0070C0"/>
                </a:solidFill>
                <a:latin typeface="+mn-lt"/>
                <a:cs typeface="Times New Roman" panose="02020603050405020304" pitchFamily="18" charset="0"/>
              </a:rPr>
            </a:br>
            <a:br>
              <a:rPr lang="en-US" altLang="en-US" sz="1800" b="1" i="1" dirty="0">
                <a:solidFill>
                  <a:srgbClr val="0070C0"/>
                </a:solidFill>
                <a:latin typeface="+mn-lt"/>
                <a:cs typeface="Times New Roman" panose="02020603050405020304" pitchFamily="18" charset="0"/>
              </a:rPr>
            </a:br>
            <a:r>
              <a:rPr lang="en-US" altLang="en-US" sz="1800" b="1" i="1" dirty="0">
                <a:solidFill>
                  <a:srgbClr val="0070C0"/>
                </a:solidFill>
                <a:latin typeface="+mn-lt"/>
                <a:cs typeface="Times New Roman" panose="02020603050405020304" pitchFamily="18" charset="0"/>
              </a:rPr>
              <a:t>  - Do not dissipate anticompetitive effects</a:t>
            </a:r>
          </a:p>
          <a:p>
            <a:pPr>
              <a:lnSpc>
                <a:spcPct val="80000"/>
              </a:lnSpc>
              <a:spcBef>
                <a:spcPct val="0"/>
              </a:spcBef>
              <a:buNone/>
            </a:pPr>
            <a:br>
              <a:rPr lang="en-US" altLang="en-US" sz="1800" b="1" i="1" dirty="0">
                <a:solidFill>
                  <a:srgbClr val="0070C0"/>
                </a:solidFill>
                <a:latin typeface="+mn-lt"/>
                <a:cs typeface="Times New Roman" panose="02020603050405020304" pitchFamily="18" charset="0"/>
              </a:rPr>
            </a:br>
            <a:r>
              <a:rPr lang="en-US" altLang="en-US" sz="1800" b="1" i="1" dirty="0">
                <a:solidFill>
                  <a:srgbClr val="0070C0"/>
                </a:solidFill>
                <a:latin typeface="+mn-lt"/>
                <a:cs typeface="Times New Roman" panose="02020603050405020304" pitchFamily="18" charset="0"/>
              </a:rPr>
              <a:t>  - Less restrictive alternatives exist</a:t>
            </a:r>
          </a:p>
          <a:p>
            <a:pPr eaLnBrk="1" hangingPunct="1">
              <a:spcBef>
                <a:spcPct val="0"/>
              </a:spcBef>
              <a:spcAft>
                <a:spcPts val="300"/>
              </a:spcAft>
              <a:buFontTx/>
              <a:buNone/>
            </a:pPr>
            <a:endParaRPr lang="en-US" altLang="en-US" sz="1800" dirty="0">
              <a:latin typeface="+mn-lt"/>
            </a:endParaRPr>
          </a:p>
        </p:txBody>
      </p:sp>
    </p:spTree>
    <p:extLst>
      <p:ext uri="{BB962C8B-B14F-4D97-AF65-F5344CB8AC3E}">
        <p14:creationId xmlns:p14="http://schemas.microsoft.com/office/powerpoint/2010/main" val="146617386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91720" y="3567042"/>
            <a:ext cx="10515600" cy="1325563"/>
          </a:xfrm>
        </p:spPr>
        <p:txBody>
          <a:bodyPr/>
          <a:lstStyle/>
          <a:p>
            <a:pPr algn="ctr"/>
            <a:r>
              <a:rPr lang="en-US" dirty="0"/>
              <a:t>The Role of Presumptions: </a:t>
            </a:r>
            <a:r>
              <a:rPr lang="en-US" i="1" dirty="0"/>
              <a:t>More Detail</a:t>
            </a:r>
          </a:p>
        </p:txBody>
      </p:sp>
      <p:sp>
        <p:nvSpPr>
          <p:cNvPr id="3" name="Slide Number Placeholder 2"/>
          <p:cNvSpPr>
            <a:spLocks noGrp="1"/>
          </p:cNvSpPr>
          <p:nvPr>
            <p:ph type="sldNum" sz="quarter" idx="12"/>
          </p:nvPr>
        </p:nvSpPr>
        <p:spPr/>
        <p:txBody>
          <a:bodyPr/>
          <a:lstStyle/>
          <a:p>
            <a:fld id="{37C7E6BD-9F4D-4CC1-82B4-1BBBEC44B5AC}" type="slidenum">
              <a:rPr lang="en-US" smtClean="0"/>
              <a:t>31</a:t>
            </a:fld>
            <a:endParaRPr lang="en-US"/>
          </a:p>
        </p:txBody>
      </p:sp>
    </p:spTree>
    <p:extLst>
      <p:ext uri="{BB962C8B-B14F-4D97-AF65-F5344CB8AC3E}">
        <p14:creationId xmlns:p14="http://schemas.microsoft.com/office/powerpoint/2010/main" val="228533493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F2BB06-5241-4DC9-BBD6-B50E8B9F0574}"/>
              </a:ext>
            </a:extLst>
          </p:cNvPr>
          <p:cNvSpPr>
            <a:spLocks noGrp="1"/>
          </p:cNvSpPr>
          <p:nvPr>
            <p:ph type="title"/>
          </p:nvPr>
        </p:nvSpPr>
        <p:spPr/>
        <p:txBody>
          <a:bodyPr>
            <a:normAutofit/>
          </a:bodyPr>
          <a:lstStyle/>
          <a:p>
            <a:r>
              <a:rPr lang="en-US" dirty="0"/>
              <a:t>“Meta” Rule of Reason: </a:t>
            </a:r>
            <a:r>
              <a:rPr lang="en-US" i="1" dirty="0"/>
              <a:t>“Enquiry Meet for the Case”</a:t>
            </a:r>
            <a:br>
              <a:rPr lang="en-US" dirty="0"/>
            </a:br>
            <a:endParaRPr lang="en-US" dirty="0"/>
          </a:p>
        </p:txBody>
      </p:sp>
      <p:sp>
        <p:nvSpPr>
          <p:cNvPr id="6" name="Content Placeholder 3">
            <a:extLst>
              <a:ext uri="{FF2B5EF4-FFF2-40B4-BE49-F238E27FC236}">
                <a16:creationId xmlns:a16="http://schemas.microsoft.com/office/drawing/2014/main" id="{AF60D7C7-9209-4854-A96F-6E2127A89AF8}"/>
              </a:ext>
            </a:extLst>
          </p:cNvPr>
          <p:cNvSpPr>
            <a:spLocks noGrp="1"/>
          </p:cNvSpPr>
          <p:nvPr>
            <p:ph idx="1"/>
          </p:nvPr>
        </p:nvSpPr>
        <p:spPr>
          <a:xfrm>
            <a:off x="535969" y="1236553"/>
            <a:ext cx="9446231" cy="4673283"/>
          </a:xfrm>
        </p:spPr>
        <p:txBody>
          <a:bodyPr>
            <a:noAutofit/>
          </a:bodyPr>
          <a:lstStyle/>
          <a:p>
            <a:pPr marL="365760" lvl="1" indent="-182880">
              <a:spcBef>
                <a:spcPts val="0"/>
              </a:spcBef>
            </a:pPr>
            <a:r>
              <a:rPr lang="en-US" dirty="0"/>
              <a:t>Determine Presumptions and evidentiary standards for a category of conduct </a:t>
            </a:r>
            <a:br>
              <a:rPr lang="en-US" dirty="0"/>
            </a:br>
            <a:endParaRPr lang="en-US" dirty="0"/>
          </a:p>
          <a:p>
            <a:pPr marL="365760" lvl="1" indent="-182880">
              <a:spcBef>
                <a:spcPts val="0"/>
              </a:spcBef>
            </a:pPr>
            <a:r>
              <a:rPr lang="en-US" dirty="0"/>
              <a:t>Presumption allocates evidentiary burden (burden production and/or persuasion)</a:t>
            </a:r>
          </a:p>
          <a:p>
            <a:pPr marL="822960" lvl="2" indent="-182880">
              <a:spcBef>
                <a:spcPts val="0"/>
              </a:spcBef>
            </a:pPr>
            <a:r>
              <a:rPr lang="en-US" dirty="0"/>
              <a:t>Stronger presumptions </a:t>
            </a:r>
            <a:r>
              <a:rPr lang="en-US" dirty="0">
                <a:sym typeface="Wingdings" panose="05000000000000000000" pitchFamily="2" charset="2"/>
              </a:rPr>
              <a:t> higher burden to rebut</a:t>
            </a:r>
          </a:p>
          <a:p>
            <a:pPr marL="822960" lvl="2" indent="-182880">
              <a:spcBef>
                <a:spcPts val="0"/>
              </a:spcBef>
            </a:pPr>
            <a:r>
              <a:rPr lang="en-US" dirty="0">
                <a:sym typeface="Wingdings" panose="05000000000000000000" pitchFamily="2" charset="2"/>
              </a:rPr>
              <a:t>Les reliable evidence  greater reliance on presumption; harder to rebut presumption with claimed facts </a:t>
            </a:r>
          </a:p>
          <a:p>
            <a:pPr marL="982980" lvl="2" indent="-342900">
              <a:spcBef>
                <a:spcPts val="0"/>
              </a:spcBef>
            </a:pPr>
            <a:r>
              <a:rPr lang="en-US" dirty="0">
                <a:sym typeface="Wingdings" panose="05000000000000000000" pitchFamily="2" charset="2"/>
              </a:rPr>
              <a:t>Limiting case: conclusive presumption (per se illegality or legality)</a:t>
            </a:r>
          </a:p>
          <a:p>
            <a:pPr marL="982980" lvl="2" indent="-342900">
              <a:spcBef>
                <a:spcPts val="0"/>
              </a:spcBef>
            </a:pPr>
            <a:r>
              <a:rPr lang="en-US" i="1" dirty="0">
                <a:sym typeface="Wingdings" panose="05000000000000000000" pitchFamily="2" charset="2"/>
              </a:rPr>
              <a:t>Note: burden of production also may be allocated on the basis of better access to claims and evidence</a:t>
            </a:r>
          </a:p>
          <a:p>
            <a:pPr marL="640080" lvl="2" indent="0">
              <a:spcBef>
                <a:spcPts val="0"/>
              </a:spcBef>
              <a:buNone/>
            </a:pPr>
            <a:endParaRPr lang="en-US" dirty="0">
              <a:sym typeface="Wingdings" panose="05000000000000000000" pitchFamily="2" charset="2"/>
            </a:endParaRPr>
          </a:p>
          <a:p>
            <a:pPr marL="365760" lvl="1" indent="-182880">
              <a:spcBef>
                <a:spcPts val="0"/>
              </a:spcBef>
            </a:pPr>
            <a:r>
              <a:rPr lang="en-US" dirty="0">
                <a:sym typeface="Wingdings" panose="05000000000000000000" pitchFamily="2" charset="2"/>
              </a:rPr>
              <a:t>Legal standards can evolve as presumptions are revised</a:t>
            </a:r>
          </a:p>
          <a:p>
            <a:pPr marL="822960" lvl="2" indent="-182880">
              <a:spcBef>
                <a:spcPts val="0"/>
              </a:spcBef>
            </a:pPr>
            <a:r>
              <a:rPr lang="en-US" i="1" dirty="0">
                <a:sym typeface="Wingdings" panose="05000000000000000000" pitchFamily="2" charset="2"/>
              </a:rPr>
              <a:t>PNB  Baker Hughes  Heinz</a:t>
            </a:r>
          </a:p>
          <a:p>
            <a:pPr marL="822960" lvl="2" indent="-182880">
              <a:spcBef>
                <a:spcPts val="0"/>
              </a:spcBef>
            </a:pPr>
            <a:r>
              <a:rPr lang="en-US" i="1" dirty="0">
                <a:sym typeface="Wingdings" panose="05000000000000000000" pitchFamily="2" charset="2"/>
              </a:rPr>
              <a:t>Dr. Miles  Sylvania  </a:t>
            </a:r>
            <a:r>
              <a:rPr lang="en-US" i="1" dirty="0" err="1">
                <a:sym typeface="Wingdings" panose="05000000000000000000" pitchFamily="2" charset="2"/>
              </a:rPr>
              <a:t>Leegin</a:t>
            </a:r>
            <a:r>
              <a:rPr lang="en-US" i="1" dirty="0">
                <a:sym typeface="Wingdings" panose="05000000000000000000" pitchFamily="2" charset="2"/>
              </a:rPr>
              <a:t> </a:t>
            </a:r>
          </a:p>
          <a:p>
            <a:pPr marL="822960" lvl="2" indent="-182880">
              <a:spcBef>
                <a:spcPts val="0"/>
              </a:spcBef>
            </a:pPr>
            <a:r>
              <a:rPr lang="en-US" i="1" dirty="0">
                <a:sym typeface="Wingdings" panose="05000000000000000000" pitchFamily="2" charset="2"/>
              </a:rPr>
              <a:t>Alcoa  Grinnell  Microsoft </a:t>
            </a:r>
          </a:p>
          <a:p>
            <a:pPr marL="822960" lvl="2" indent="-182880">
              <a:spcBef>
                <a:spcPts val="0"/>
              </a:spcBef>
            </a:pPr>
            <a:r>
              <a:rPr lang="en-US" i="1" dirty="0">
                <a:sym typeface="Wingdings" panose="05000000000000000000" pitchFamily="2" charset="2"/>
              </a:rPr>
              <a:t>Utah Pie  Brooke Group </a:t>
            </a:r>
          </a:p>
          <a:p>
            <a:pPr marL="822960" lvl="2" indent="-182880">
              <a:spcBef>
                <a:spcPts val="0"/>
              </a:spcBef>
            </a:pPr>
            <a:r>
              <a:rPr lang="en-US" i="1" dirty="0">
                <a:sym typeface="Wingdings" panose="05000000000000000000" pitchFamily="2" charset="2"/>
              </a:rPr>
              <a:t>Aspen &amp; Kodak  </a:t>
            </a:r>
            <a:r>
              <a:rPr lang="en-US" i="1" dirty="0" err="1">
                <a:sym typeface="Wingdings" panose="05000000000000000000" pitchFamily="2" charset="2"/>
              </a:rPr>
              <a:t>Trinko</a:t>
            </a:r>
            <a:r>
              <a:rPr lang="en-US" i="1" dirty="0">
                <a:sym typeface="Wingdings" panose="05000000000000000000" pitchFamily="2" charset="2"/>
              </a:rPr>
              <a:t> &amp; </a:t>
            </a:r>
            <a:r>
              <a:rPr lang="en-US" i="1" dirty="0" err="1">
                <a:sym typeface="Wingdings" panose="05000000000000000000" pitchFamily="2" charset="2"/>
              </a:rPr>
              <a:t>Linkline</a:t>
            </a:r>
            <a:endParaRPr lang="en-US" i="1" dirty="0">
              <a:sym typeface="Wingdings" panose="05000000000000000000" pitchFamily="2" charset="2"/>
            </a:endParaRPr>
          </a:p>
          <a:p>
            <a:pPr marL="822960" lvl="2" indent="-182880">
              <a:spcBef>
                <a:spcPts val="0"/>
              </a:spcBef>
            </a:pPr>
            <a:r>
              <a:rPr lang="en-US" i="1" dirty="0">
                <a:sym typeface="Wingdings" panose="05000000000000000000" pitchFamily="2" charset="2"/>
              </a:rPr>
              <a:t>Standard Stations  Roland Machinery  Dentsply</a:t>
            </a:r>
            <a:r>
              <a:rPr lang="en-US" dirty="0">
                <a:sym typeface="Wingdings" panose="05000000000000000000" pitchFamily="2" charset="2"/>
              </a:rPr>
              <a:t>,</a:t>
            </a:r>
            <a:r>
              <a:rPr lang="en-US" i="1" dirty="0">
                <a:sym typeface="Wingdings" panose="05000000000000000000" pitchFamily="2" charset="2"/>
              </a:rPr>
              <a:t> Meritor</a:t>
            </a:r>
            <a:r>
              <a:rPr lang="en-US" dirty="0">
                <a:sym typeface="Wingdings" panose="05000000000000000000" pitchFamily="2" charset="2"/>
              </a:rPr>
              <a:t>,</a:t>
            </a:r>
            <a:r>
              <a:rPr lang="en-US" i="1" dirty="0">
                <a:sym typeface="Wingdings" panose="05000000000000000000" pitchFamily="2" charset="2"/>
              </a:rPr>
              <a:t> McWane </a:t>
            </a:r>
          </a:p>
          <a:p>
            <a:pPr lvl="1" indent="0">
              <a:spcBef>
                <a:spcPts val="0"/>
              </a:spcBef>
              <a:buNone/>
            </a:pPr>
            <a:endParaRPr lang="en-US" sz="1600" dirty="0">
              <a:sym typeface="Wingdings" panose="05000000000000000000" pitchFamily="2" charset="2"/>
            </a:endParaRPr>
          </a:p>
        </p:txBody>
      </p:sp>
      <p:sp>
        <p:nvSpPr>
          <p:cNvPr id="7" name="Slide Number Placeholder 6">
            <a:extLst>
              <a:ext uri="{FF2B5EF4-FFF2-40B4-BE49-F238E27FC236}">
                <a16:creationId xmlns:a16="http://schemas.microsoft.com/office/drawing/2014/main" id="{ADEDBD99-54AB-47AE-938D-34320B6FDE86}"/>
              </a:ext>
            </a:extLst>
          </p:cNvPr>
          <p:cNvSpPr>
            <a:spLocks noGrp="1"/>
          </p:cNvSpPr>
          <p:nvPr>
            <p:ph type="sldNum" sz="quarter" idx="12"/>
          </p:nvPr>
        </p:nvSpPr>
        <p:spPr>
          <a:xfrm>
            <a:off x="8610600" y="6310312"/>
            <a:ext cx="2743200" cy="365125"/>
          </a:xfrm>
        </p:spPr>
        <p:txBody>
          <a:bodyPr/>
          <a:lstStyle/>
          <a:p>
            <a:fld id="{37C7E6BD-9F4D-4CC1-82B4-1BBBEC44B5AC}" type="slidenum">
              <a:rPr lang="en-US" smtClean="0"/>
              <a:t>32</a:t>
            </a:fld>
            <a:endParaRPr lang="en-US" dirty="0"/>
          </a:p>
        </p:txBody>
      </p:sp>
      <p:sp>
        <p:nvSpPr>
          <p:cNvPr id="5" name="Rectangle 4">
            <a:extLst>
              <a:ext uri="{FF2B5EF4-FFF2-40B4-BE49-F238E27FC236}">
                <a16:creationId xmlns:a16="http://schemas.microsoft.com/office/drawing/2014/main" id="{E4579C98-640D-4E8B-B9AF-160F757C501A}"/>
              </a:ext>
            </a:extLst>
          </p:cNvPr>
          <p:cNvSpPr/>
          <p:nvPr/>
        </p:nvSpPr>
        <p:spPr>
          <a:xfrm>
            <a:off x="9982200" y="2908542"/>
            <a:ext cx="2066058" cy="1588613"/>
          </a:xfrm>
          <a:prstGeom prst="rect">
            <a:avLst/>
          </a:prstGeom>
          <a:solidFill>
            <a:schemeClr val="bg1"/>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rgbClr val="0070C0"/>
                </a:solidFill>
                <a:latin typeface="Times New Roman" panose="02020603050405020304" pitchFamily="18" charset="0"/>
                <a:cs typeface="Times New Roman" panose="02020603050405020304" pitchFamily="18" charset="0"/>
              </a:rPr>
              <a:t>Recall Northern Pacific quote (see next slide)</a:t>
            </a:r>
          </a:p>
        </p:txBody>
      </p:sp>
      <p:cxnSp>
        <p:nvCxnSpPr>
          <p:cNvPr id="8" name="Straight Arrow Connector 7">
            <a:extLst>
              <a:ext uri="{FF2B5EF4-FFF2-40B4-BE49-F238E27FC236}">
                <a16:creationId xmlns:a16="http://schemas.microsoft.com/office/drawing/2014/main" id="{F70DBF01-8FA7-420C-9068-7E1E79AB9344}"/>
              </a:ext>
            </a:extLst>
          </p:cNvPr>
          <p:cNvCxnSpPr>
            <a:cxnSpLocks/>
          </p:cNvCxnSpPr>
          <p:nvPr/>
        </p:nvCxnSpPr>
        <p:spPr>
          <a:xfrm flipH="1">
            <a:off x="8610600" y="3519348"/>
            <a:ext cx="1180672" cy="36700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2277939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03339F-1718-49AE-BCC8-E759400ACA05}"/>
              </a:ext>
            </a:extLst>
          </p:cNvPr>
          <p:cNvSpPr>
            <a:spLocks noGrp="1"/>
          </p:cNvSpPr>
          <p:nvPr>
            <p:ph type="title"/>
          </p:nvPr>
        </p:nvSpPr>
        <p:spPr/>
        <p:txBody>
          <a:bodyPr/>
          <a:lstStyle/>
          <a:p>
            <a:r>
              <a:rPr lang="en-US" dirty="0"/>
              <a:t>Presumption vs Case-Specific Evidence:</a:t>
            </a:r>
            <a:br>
              <a:rPr lang="en-US" dirty="0"/>
            </a:br>
            <a:r>
              <a:rPr lang="en-US" i="1" dirty="0"/>
              <a:t>Northern Pacific</a:t>
            </a:r>
          </a:p>
        </p:txBody>
      </p:sp>
      <p:sp>
        <p:nvSpPr>
          <p:cNvPr id="3" name="Content Placeholder 2">
            <a:extLst>
              <a:ext uri="{FF2B5EF4-FFF2-40B4-BE49-F238E27FC236}">
                <a16:creationId xmlns:a16="http://schemas.microsoft.com/office/drawing/2014/main" id="{253A2EA9-6724-414F-97D6-3EC46EAB10E5}"/>
              </a:ext>
            </a:extLst>
          </p:cNvPr>
          <p:cNvSpPr>
            <a:spLocks noGrp="1"/>
          </p:cNvSpPr>
          <p:nvPr>
            <p:ph idx="1"/>
          </p:nvPr>
        </p:nvSpPr>
        <p:spPr/>
        <p:txBody>
          <a:bodyPr>
            <a:normAutofit/>
          </a:bodyPr>
          <a:lstStyle/>
          <a:p>
            <a:r>
              <a:rPr lang="en-US" sz="2400" dirty="0"/>
              <a:t>[T]here are certain agreements or practices which, because of their pernicious effect on competition and lack of any redeeming virtue, are conclusively presumed to be unreasonable, and therefore illegal, without elaborate inquiry as to the precise harm they have caused or the business excuse for their use. </a:t>
            </a:r>
            <a:br>
              <a:rPr lang="en-US" sz="2400" dirty="0"/>
            </a:br>
            <a:br>
              <a:rPr lang="en-US" sz="2400" dirty="0"/>
            </a:br>
            <a:r>
              <a:rPr lang="en-US" sz="2400" dirty="0"/>
              <a:t>This principle of </a:t>
            </a:r>
            <a:r>
              <a:rPr lang="en-US" sz="2400" i="1" dirty="0"/>
              <a:t>per se</a:t>
            </a:r>
            <a:r>
              <a:rPr lang="en-US" sz="2400" dirty="0"/>
              <a:t> unreasonableness …. avoids the necessity for an incredibly complicated and prolonged economic investigation … in an effort to determine at large whether a particular restraint has been unreasonable -- an inquiry so often wholly fruitless when undertaken.” </a:t>
            </a:r>
          </a:p>
        </p:txBody>
      </p:sp>
      <p:sp>
        <p:nvSpPr>
          <p:cNvPr id="4" name="Slide Number Placeholder 3">
            <a:extLst>
              <a:ext uri="{FF2B5EF4-FFF2-40B4-BE49-F238E27FC236}">
                <a16:creationId xmlns:a16="http://schemas.microsoft.com/office/drawing/2014/main" id="{6C69497B-8914-4A08-A5FF-5111E1EEECBB}"/>
              </a:ext>
            </a:extLst>
          </p:cNvPr>
          <p:cNvSpPr>
            <a:spLocks noGrp="1"/>
          </p:cNvSpPr>
          <p:nvPr>
            <p:ph type="sldNum" sz="quarter" idx="12"/>
          </p:nvPr>
        </p:nvSpPr>
        <p:spPr/>
        <p:txBody>
          <a:bodyPr/>
          <a:lstStyle/>
          <a:p>
            <a:fld id="{37C7E6BD-9F4D-4CC1-82B4-1BBBEC44B5AC}" type="slidenum">
              <a:rPr lang="en-US" smtClean="0"/>
              <a:t>33</a:t>
            </a:fld>
            <a:endParaRPr lang="en-US"/>
          </a:p>
        </p:txBody>
      </p:sp>
    </p:spTree>
    <p:extLst>
      <p:ext uri="{BB962C8B-B14F-4D97-AF65-F5344CB8AC3E}">
        <p14:creationId xmlns:p14="http://schemas.microsoft.com/office/powerpoint/2010/main" val="282362611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2B5C80C-A317-4D74-8EA9-FCD8930E1AAD}"/>
              </a:ext>
            </a:extLst>
          </p:cNvPr>
          <p:cNvSpPr>
            <a:spLocks noGrp="1"/>
          </p:cNvSpPr>
          <p:nvPr>
            <p:ph type="title"/>
          </p:nvPr>
        </p:nvSpPr>
        <p:spPr/>
        <p:txBody>
          <a:bodyPr>
            <a:normAutofit/>
          </a:bodyPr>
          <a:lstStyle/>
          <a:p>
            <a:pPr algn="ctr"/>
            <a:r>
              <a:rPr lang="en-US" dirty="0"/>
              <a:t>Inferring </a:t>
            </a:r>
            <a:r>
              <a:rPr lang="en-US" i="1" dirty="0"/>
              <a:t>(or Presuming)</a:t>
            </a:r>
            <a:r>
              <a:rPr lang="en-US" dirty="0"/>
              <a:t> Intent from Conduct Evidence</a:t>
            </a:r>
            <a:br>
              <a:rPr lang="en-US" i="1" dirty="0"/>
            </a:br>
            <a:endParaRPr lang="en-US" i="1" dirty="0"/>
          </a:p>
        </p:txBody>
      </p:sp>
      <p:sp>
        <p:nvSpPr>
          <p:cNvPr id="5" name="Content Placeholder 4">
            <a:extLst>
              <a:ext uri="{FF2B5EF4-FFF2-40B4-BE49-F238E27FC236}">
                <a16:creationId xmlns:a16="http://schemas.microsoft.com/office/drawing/2014/main" id="{C5D6ACD8-56C1-4A58-B2C1-4AE83B4F8AFA}"/>
              </a:ext>
            </a:extLst>
          </p:cNvPr>
          <p:cNvSpPr>
            <a:spLocks noGrp="1"/>
          </p:cNvSpPr>
          <p:nvPr>
            <p:ph idx="1"/>
          </p:nvPr>
        </p:nvSpPr>
        <p:spPr>
          <a:xfrm>
            <a:off x="838199" y="1407560"/>
            <a:ext cx="9918843" cy="4948790"/>
          </a:xfrm>
        </p:spPr>
        <p:txBody>
          <a:bodyPr>
            <a:normAutofit/>
          </a:bodyPr>
          <a:lstStyle/>
          <a:p>
            <a:r>
              <a:rPr lang="en-US" dirty="0"/>
              <a:t>Examples</a:t>
            </a:r>
          </a:p>
          <a:p>
            <a:pPr lvl="1"/>
            <a:r>
              <a:rPr lang="en-US" dirty="0"/>
              <a:t>“Conduct contrary to self-interest”</a:t>
            </a:r>
          </a:p>
          <a:p>
            <a:pPr lvl="1"/>
            <a:r>
              <a:rPr lang="en-US" dirty="0"/>
              <a:t> Conduct that involves “profit-sacrifice” </a:t>
            </a:r>
          </a:p>
          <a:p>
            <a:pPr lvl="1"/>
            <a:r>
              <a:rPr lang="en-US" dirty="0"/>
              <a:t> Conduct that would make “no economic sense” absence expectation of gaining market power</a:t>
            </a:r>
          </a:p>
          <a:p>
            <a:r>
              <a:rPr lang="en-US" dirty="0"/>
              <a:t>Such conduct suggests anticompetitive purpose </a:t>
            </a:r>
          </a:p>
          <a:p>
            <a:pPr lvl="1"/>
            <a:r>
              <a:rPr lang="en-US" dirty="0"/>
              <a:t>Thus, supports a weak presumption of anticompetitive effects of the conduct </a:t>
            </a:r>
          </a:p>
          <a:p>
            <a:r>
              <a:rPr lang="en-US" dirty="0"/>
              <a:t>Some commentators and courts conclude that lack of such conduct creates a presumption (or inference) of lack of agreement in Section 1 (or lack of anticompetitive effects in Section 2)</a:t>
            </a:r>
          </a:p>
        </p:txBody>
      </p:sp>
      <p:sp>
        <p:nvSpPr>
          <p:cNvPr id="6" name="Slide Number Placeholder 5">
            <a:extLst>
              <a:ext uri="{FF2B5EF4-FFF2-40B4-BE49-F238E27FC236}">
                <a16:creationId xmlns:a16="http://schemas.microsoft.com/office/drawing/2014/main" id="{A881E240-9A83-4A5A-8BE2-C2DD7B9B502A}"/>
              </a:ext>
            </a:extLst>
          </p:cNvPr>
          <p:cNvSpPr>
            <a:spLocks noGrp="1"/>
          </p:cNvSpPr>
          <p:nvPr>
            <p:ph type="sldNum" sz="quarter" idx="12"/>
          </p:nvPr>
        </p:nvSpPr>
        <p:spPr/>
        <p:txBody>
          <a:bodyPr/>
          <a:lstStyle/>
          <a:p>
            <a:fld id="{37C7E6BD-9F4D-4CC1-82B4-1BBBEC44B5AC}" type="slidenum">
              <a:rPr lang="en-US" smtClean="0"/>
              <a:t>34</a:t>
            </a:fld>
            <a:endParaRPr lang="en-US"/>
          </a:p>
        </p:txBody>
      </p:sp>
    </p:spTree>
    <p:extLst>
      <p:ext uri="{BB962C8B-B14F-4D97-AF65-F5344CB8AC3E}">
        <p14:creationId xmlns:p14="http://schemas.microsoft.com/office/powerpoint/2010/main" val="118243233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10920" y="3668576"/>
            <a:ext cx="10515600" cy="1325563"/>
          </a:xfrm>
        </p:spPr>
        <p:txBody>
          <a:bodyPr/>
          <a:lstStyle/>
          <a:p>
            <a:pPr algn="ctr"/>
            <a:r>
              <a:rPr lang="en-US" dirty="0"/>
              <a:t>Formulating Legal Standards with Decision Theory: Conceptual Framework</a:t>
            </a:r>
          </a:p>
        </p:txBody>
      </p:sp>
      <p:sp>
        <p:nvSpPr>
          <p:cNvPr id="3" name="Slide Number Placeholder 2"/>
          <p:cNvSpPr>
            <a:spLocks noGrp="1"/>
          </p:cNvSpPr>
          <p:nvPr>
            <p:ph type="sldNum" sz="quarter" idx="12"/>
          </p:nvPr>
        </p:nvSpPr>
        <p:spPr/>
        <p:txBody>
          <a:bodyPr/>
          <a:lstStyle/>
          <a:p>
            <a:fld id="{37C7E6BD-9F4D-4CC1-82B4-1BBBEC44B5AC}" type="slidenum">
              <a:rPr lang="en-US" smtClean="0"/>
              <a:t>35</a:t>
            </a:fld>
            <a:endParaRPr lang="en-US"/>
          </a:p>
        </p:txBody>
      </p:sp>
    </p:spTree>
    <p:extLst>
      <p:ext uri="{BB962C8B-B14F-4D97-AF65-F5344CB8AC3E}">
        <p14:creationId xmlns:p14="http://schemas.microsoft.com/office/powerpoint/2010/main" val="325723440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855A3D-8730-46D0-88F9-388F50BB12CA}"/>
              </a:ext>
            </a:extLst>
          </p:cNvPr>
          <p:cNvSpPr>
            <a:spLocks noGrp="1"/>
          </p:cNvSpPr>
          <p:nvPr>
            <p:ph type="title"/>
          </p:nvPr>
        </p:nvSpPr>
        <p:spPr>
          <a:xfrm>
            <a:off x="488879" y="322150"/>
            <a:ext cx="10515600" cy="1325563"/>
          </a:xfrm>
        </p:spPr>
        <p:txBody>
          <a:bodyPr/>
          <a:lstStyle/>
          <a:p>
            <a:pPr algn="ctr"/>
            <a:r>
              <a:rPr lang="en-US" dirty="0"/>
              <a:t>Formulating Legal Standards: Building Blocks</a:t>
            </a:r>
          </a:p>
        </p:txBody>
      </p:sp>
      <p:sp>
        <p:nvSpPr>
          <p:cNvPr id="3" name="Content Placeholder 2">
            <a:extLst>
              <a:ext uri="{FF2B5EF4-FFF2-40B4-BE49-F238E27FC236}">
                <a16:creationId xmlns:a16="http://schemas.microsoft.com/office/drawing/2014/main" id="{DEA92C9B-5F46-422F-A81B-62971CCD5A32}"/>
              </a:ext>
            </a:extLst>
          </p:cNvPr>
          <p:cNvSpPr>
            <a:spLocks noGrp="1"/>
          </p:cNvSpPr>
          <p:nvPr>
            <p:ph idx="1"/>
          </p:nvPr>
        </p:nvSpPr>
        <p:spPr>
          <a:xfrm>
            <a:off x="2784297" y="468412"/>
            <a:ext cx="7266253" cy="796600"/>
          </a:xfrm>
        </p:spPr>
        <p:txBody>
          <a:bodyPr/>
          <a:lstStyle/>
          <a:p>
            <a:pPr marL="0" indent="0">
              <a:buNone/>
            </a:pPr>
            <a:r>
              <a:rPr lang="en-US" dirty="0"/>
              <a:t> </a:t>
            </a:r>
          </a:p>
        </p:txBody>
      </p:sp>
      <p:sp>
        <p:nvSpPr>
          <p:cNvPr id="4" name="Isosceles Triangle 3">
            <a:extLst>
              <a:ext uri="{FF2B5EF4-FFF2-40B4-BE49-F238E27FC236}">
                <a16:creationId xmlns:a16="http://schemas.microsoft.com/office/drawing/2014/main" id="{F46A8CD3-17A5-4B1B-A99F-59F51F4807DA}"/>
              </a:ext>
            </a:extLst>
          </p:cNvPr>
          <p:cNvSpPr/>
          <p:nvPr/>
        </p:nvSpPr>
        <p:spPr>
          <a:xfrm>
            <a:off x="838200" y="2296319"/>
            <a:ext cx="3968025" cy="3352800"/>
          </a:xfrm>
          <a:prstGeom prst="triangle">
            <a:avLst/>
          </a:prstGeom>
          <a:noFill/>
          <a:ln w="3810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125D5405-313C-40C7-8931-1FCEEDE57CD8}"/>
              </a:ext>
            </a:extLst>
          </p:cNvPr>
          <p:cNvSpPr txBox="1"/>
          <p:nvPr/>
        </p:nvSpPr>
        <p:spPr>
          <a:xfrm>
            <a:off x="2399671" y="1592810"/>
            <a:ext cx="1825163" cy="646331"/>
          </a:xfrm>
          <a:prstGeom prst="rect">
            <a:avLst/>
          </a:prstGeom>
          <a:noFill/>
        </p:spPr>
        <p:txBody>
          <a:bodyPr wrap="square" rtlCol="0">
            <a:spAutoFit/>
          </a:bodyPr>
          <a:lstStyle/>
          <a:p>
            <a:r>
              <a:rPr lang="en-US" b="1" dirty="0"/>
              <a:t>Statutes &amp; Policy</a:t>
            </a:r>
          </a:p>
        </p:txBody>
      </p:sp>
      <p:sp>
        <p:nvSpPr>
          <p:cNvPr id="6" name="TextBox 5">
            <a:extLst>
              <a:ext uri="{FF2B5EF4-FFF2-40B4-BE49-F238E27FC236}">
                <a16:creationId xmlns:a16="http://schemas.microsoft.com/office/drawing/2014/main" id="{8A822C2B-A5F7-45DB-B607-873F6DA90DB2}"/>
              </a:ext>
            </a:extLst>
          </p:cNvPr>
          <p:cNvSpPr txBox="1"/>
          <p:nvPr/>
        </p:nvSpPr>
        <p:spPr>
          <a:xfrm>
            <a:off x="273945" y="5743257"/>
            <a:ext cx="1480946" cy="646331"/>
          </a:xfrm>
          <a:prstGeom prst="rect">
            <a:avLst/>
          </a:prstGeom>
          <a:noFill/>
        </p:spPr>
        <p:txBody>
          <a:bodyPr wrap="square" rtlCol="0">
            <a:spAutoFit/>
          </a:bodyPr>
          <a:lstStyle/>
          <a:p>
            <a:r>
              <a:rPr lang="en-US" b="1" dirty="0"/>
              <a:t>IO Economics</a:t>
            </a:r>
          </a:p>
        </p:txBody>
      </p:sp>
      <p:sp>
        <p:nvSpPr>
          <p:cNvPr id="7" name="TextBox 6">
            <a:extLst>
              <a:ext uri="{FF2B5EF4-FFF2-40B4-BE49-F238E27FC236}">
                <a16:creationId xmlns:a16="http://schemas.microsoft.com/office/drawing/2014/main" id="{5BDFA9A2-25DE-47EA-92E0-85871DC90FCE}"/>
              </a:ext>
            </a:extLst>
          </p:cNvPr>
          <p:cNvSpPr txBox="1"/>
          <p:nvPr/>
        </p:nvSpPr>
        <p:spPr>
          <a:xfrm>
            <a:off x="4716907" y="5689202"/>
            <a:ext cx="1738069" cy="646331"/>
          </a:xfrm>
          <a:prstGeom prst="rect">
            <a:avLst/>
          </a:prstGeom>
          <a:noFill/>
        </p:spPr>
        <p:txBody>
          <a:bodyPr wrap="square" rtlCol="0">
            <a:spAutoFit/>
          </a:bodyPr>
          <a:lstStyle/>
          <a:p>
            <a:r>
              <a:rPr lang="en-US" b="1" dirty="0"/>
              <a:t>Decision Theory</a:t>
            </a:r>
          </a:p>
        </p:txBody>
      </p:sp>
      <p:sp>
        <p:nvSpPr>
          <p:cNvPr id="8" name="TextBox 7">
            <a:extLst>
              <a:ext uri="{FF2B5EF4-FFF2-40B4-BE49-F238E27FC236}">
                <a16:creationId xmlns:a16="http://schemas.microsoft.com/office/drawing/2014/main" id="{DD2D056E-2F70-49D8-B84A-FB8FED52CDB7}"/>
              </a:ext>
            </a:extLst>
          </p:cNvPr>
          <p:cNvSpPr txBox="1"/>
          <p:nvPr/>
        </p:nvSpPr>
        <p:spPr>
          <a:xfrm>
            <a:off x="1938250" y="4248479"/>
            <a:ext cx="1767924" cy="369332"/>
          </a:xfrm>
          <a:prstGeom prst="rect">
            <a:avLst/>
          </a:prstGeom>
          <a:noFill/>
        </p:spPr>
        <p:txBody>
          <a:bodyPr wrap="square" rtlCol="0">
            <a:spAutoFit/>
          </a:bodyPr>
          <a:lstStyle/>
          <a:p>
            <a:r>
              <a:rPr lang="en-US" b="1" i="1" dirty="0">
                <a:solidFill>
                  <a:srgbClr val="C00000"/>
                </a:solidFill>
              </a:rPr>
              <a:t>Legal Standards</a:t>
            </a:r>
          </a:p>
        </p:txBody>
      </p:sp>
      <p:sp>
        <p:nvSpPr>
          <p:cNvPr id="9" name="Slide Number Placeholder 8">
            <a:extLst>
              <a:ext uri="{FF2B5EF4-FFF2-40B4-BE49-F238E27FC236}">
                <a16:creationId xmlns:a16="http://schemas.microsoft.com/office/drawing/2014/main" id="{2A10EBFC-70C9-4BB5-BCDA-5FE04C458589}"/>
              </a:ext>
            </a:extLst>
          </p:cNvPr>
          <p:cNvSpPr>
            <a:spLocks noGrp="1"/>
          </p:cNvSpPr>
          <p:nvPr>
            <p:ph type="sldNum" sz="quarter" idx="12"/>
          </p:nvPr>
        </p:nvSpPr>
        <p:spPr/>
        <p:txBody>
          <a:bodyPr/>
          <a:lstStyle/>
          <a:p>
            <a:fld id="{37C7E6BD-9F4D-4CC1-82B4-1BBBEC44B5AC}" type="slidenum">
              <a:rPr lang="en-US" smtClean="0"/>
              <a:t>36</a:t>
            </a:fld>
            <a:endParaRPr lang="en-US"/>
          </a:p>
        </p:txBody>
      </p:sp>
      <p:sp>
        <p:nvSpPr>
          <p:cNvPr id="11" name="Content Placeholder 2">
            <a:extLst>
              <a:ext uri="{FF2B5EF4-FFF2-40B4-BE49-F238E27FC236}">
                <a16:creationId xmlns:a16="http://schemas.microsoft.com/office/drawing/2014/main" id="{2AA8085E-F5B0-4765-888E-5EF52A0EE01C}"/>
              </a:ext>
            </a:extLst>
          </p:cNvPr>
          <p:cNvSpPr txBox="1">
            <a:spLocks/>
          </p:cNvSpPr>
          <p:nvPr/>
        </p:nvSpPr>
        <p:spPr>
          <a:xfrm>
            <a:off x="5906275" y="1592810"/>
            <a:ext cx="5181600" cy="4289616"/>
          </a:xfrm>
          <a:prstGeom prst="rect">
            <a:avLst/>
          </a:prstGeom>
          <a:ln w="28575">
            <a:solidFill>
              <a:schemeClr val="tx1"/>
            </a:solidFill>
          </a:ln>
        </p:spPr>
        <p:txBody>
          <a:bodyPr vert="horz" lIns="91440" tIns="45720" rIns="91440" bIns="45720" rtlCol="0">
            <a:normAutofit fontScale="25000" lnSpcReduction="2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endParaRPr lang="en-US" sz="8000" dirty="0"/>
          </a:p>
          <a:p>
            <a:r>
              <a:rPr lang="en-US" sz="8000" dirty="0">
                <a:solidFill>
                  <a:srgbClr val="C00000"/>
                </a:solidFill>
              </a:rPr>
              <a:t>Statutes &amp; policy</a:t>
            </a:r>
          </a:p>
          <a:p>
            <a:pPr lvl="1"/>
            <a:r>
              <a:rPr lang="en-US" sz="7200" dirty="0"/>
              <a:t>Overarching legislative/policy goals</a:t>
            </a:r>
          </a:p>
          <a:p>
            <a:pPr lvl="1"/>
            <a:r>
              <a:rPr lang="en-US" sz="7200" dirty="0"/>
              <a:t>Recognition that law is an Admin process</a:t>
            </a:r>
          </a:p>
          <a:p>
            <a:pPr lvl="1"/>
            <a:r>
              <a:rPr lang="en-US" sz="7200" dirty="0"/>
              <a:t>Recognition that courts are imperfect </a:t>
            </a:r>
            <a:endParaRPr lang="en-US" sz="7200" dirty="0">
              <a:solidFill>
                <a:srgbClr val="C00000"/>
              </a:solidFill>
            </a:endParaRPr>
          </a:p>
          <a:p>
            <a:r>
              <a:rPr lang="en-US" sz="8000" dirty="0">
                <a:solidFill>
                  <a:srgbClr val="C00000"/>
                </a:solidFill>
              </a:rPr>
              <a:t>Industrial organization economics</a:t>
            </a:r>
          </a:p>
          <a:p>
            <a:pPr lvl="1"/>
            <a:r>
              <a:rPr lang="en-US" sz="7600" dirty="0"/>
              <a:t>Competitive effects analysis</a:t>
            </a:r>
          </a:p>
          <a:p>
            <a:pPr lvl="1"/>
            <a:r>
              <a:rPr lang="en-US" sz="7600" dirty="0"/>
              <a:t>Market power analysis </a:t>
            </a:r>
          </a:p>
          <a:p>
            <a:pPr lvl="1"/>
            <a:r>
              <a:rPr lang="en-US" sz="7600" dirty="0"/>
              <a:t>Collusive vs exclusionary effects</a:t>
            </a:r>
          </a:p>
          <a:p>
            <a:r>
              <a:rPr lang="en-US" sz="8000" dirty="0">
                <a:solidFill>
                  <a:srgbClr val="C00000"/>
                </a:solidFill>
              </a:rPr>
              <a:t>Decision theory</a:t>
            </a:r>
          </a:p>
          <a:p>
            <a:pPr lvl="1"/>
            <a:r>
              <a:rPr lang="en-US" sz="7200" dirty="0"/>
              <a:t>Optimal decision-making with imperfect information</a:t>
            </a:r>
          </a:p>
          <a:p>
            <a:pPr lvl="1"/>
            <a:r>
              <a:rPr lang="en-US" sz="7200" dirty="0"/>
              <a:t>Some erroneous decisions are inevitable (False Positives; False Negatives)</a:t>
            </a:r>
          </a:p>
          <a:p>
            <a:pPr lvl="1"/>
            <a:r>
              <a:rPr lang="en-US" sz="7200" dirty="0"/>
              <a:t>Errors can lead to over- or under-deterrence</a:t>
            </a:r>
          </a:p>
          <a:p>
            <a:pPr lvl="1"/>
            <a:endParaRPr lang="en-US" dirty="0"/>
          </a:p>
        </p:txBody>
      </p:sp>
    </p:spTree>
    <p:extLst>
      <p:ext uri="{BB962C8B-B14F-4D97-AF65-F5344CB8AC3E}">
        <p14:creationId xmlns:p14="http://schemas.microsoft.com/office/powerpoint/2010/main" val="178599132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A5D6B8-C6D4-4C03-8ACC-61B3D31D58E6}"/>
              </a:ext>
            </a:extLst>
          </p:cNvPr>
          <p:cNvSpPr>
            <a:spLocks noGrp="1"/>
          </p:cNvSpPr>
          <p:nvPr>
            <p:ph type="title"/>
          </p:nvPr>
        </p:nvSpPr>
        <p:spPr/>
        <p:txBody>
          <a:bodyPr/>
          <a:lstStyle/>
          <a:p>
            <a:pPr algn="ctr"/>
            <a:r>
              <a:rPr lang="en-US" dirty="0"/>
              <a:t>Decision Theory Overview</a:t>
            </a:r>
          </a:p>
        </p:txBody>
      </p:sp>
      <p:sp>
        <p:nvSpPr>
          <p:cNvPr id="4" name="Content Placeholder 3">
            <a:extLst>
              <a:ext uri="{FF2B5EF4-FFF2-40B4-BE49-F238E27FC236}">
                <a16:creationId xmlns:a16="http://schemas.microsoft.com/office/drawing/2014/main" id="{93201D89-5B4A-4C71-9854-AA55B7B9A63C}"/>
              </a:ext>
            </a:extLst>
          </p:cNvPr>
          <p:cNvSpPr>
            <a:spLocks noGrp="1"/>
          </p:cNvSpPr>
          <p:nvPr>
            <p:ph sz="half" idx="2"/>
          </p:nvPr>
        </p:nvSpPr>
        <p:spPr>
          <a:xfrm>
            <a:off x="297950" y="1582220"/>
            <a:ext cx="5181600" cy="4774129"/>
          </a:xfrm>
          <a:ln>
            <a:solidFill>
              <a:srgbClr val="C00000"/>
            </a:solidFill>
          </a:ln>
        </p:spPr>
        <p:txBody>
          <a:bodyPr>
            <a:normAutofit fontScale="25000" lnSpcReduction="20000"/>
          </a:bodyPr>
          <a:lstStyle/>
          <a:p>
            <a:r>
              <a:rPr lang="en-US" altLang="en-US" sz="8000" i="1" dirty="0">
                <a:solidFill>
                  <a:srgbClr val="C00000"/>
                </a:solidFill>
                <a:cs typeface="Times New Roman" panose="02020603050405020304" pitchFamily="18" charset="0"/>
              </a:rPr>
              <a:t>Decision theory structure</a:t>
            </a:r>
          </a:p>
          <a:p>
            <a:pPr lvl="1">
              <a:lnSpc>
                <a:spcPct val="120000"/>
              </a:lnSpc>
            </a:pPr>
            <a:r>
              <a:rPr lang="en-US" altLang="en-US" sz="8000" b="1" i="1" dirty="0">
                <a:solidFill>
                  <a:srgbClr val="0070C0"/>
                </a:solidFill>
                <a:cs typeface="Times New Roman" panose="02020603050405020304" pitchFamily="18" charset="0"/>
              </a:rPr>
              <a:t>Presumption + Evidence </a:t>
            </a:r>
            <a:r>
              <a:rPr lang="en-US" altLang="en-US" sz="8000" b="1" i="1" dirty="0">
                <a:solidFill>
                  <a:srgbClr val="0070C0"/>
                </a:solidFill>
                <a:cs typeface="Times New Roman" panose="02020603050405020304" pitchFamily="18" charset="0"/>
                <a:sym typeface="Wingdings" panose="05000000000000000000" pitchFamily="2" charset="2"/>
              </a:rPr>
              <a:t> Conclusions</a:t>
            </a:r>
            <a:endParaRPr lang="en-US" altLang="en-US" sz="8000" b="1" i="1" dirty="0">
              <a:solidFill>
                <a:srgbClr val="0070C0"/>
              </a:solidFill>
              <a:cs typeface="Times New Roman" panose="02020603050405020304" pitchFamily="18" charset="0"/>
            </a:endParaRPr>
          </a:p>
          <a:p>
            <a:pPr lvl="1">
              <a:lnSpc>
                <a:spcPct val="120000"/>
              </a:lnSpc>
            </a:pPr>
            <a:r>
              <a:rPr lang="en-US" altLang="en-US" sz="8000" b="1" i="1" dirty="0">
                <a:solidFill>
                  <a:srgbClr val="0070C0"/>
                </a:solidFill>
                <a:cs typeface="Times New Roman" panose="02020603050405020304" pitchFamily="18" charset="0"/>
              </a:rPr>
              <a:t>Theory + Experience </a:t>
            </a:r>
            <a:r>
              <a:rPr lang="en-US" altLang="en-US" sz="8000" b="1" i="1" dirty="0">
                <a:solidFill>
                  <a:srgbClr val="0070C0"/>
                </a:solidFill>
                <a:cs typeface="Times New Roman" panose="02020603050405020304" pitchFamily="18" charset="0"/>
                <a:sym typeface="Wingdings" panose="05000000000000000000" pitchFamily="2" charset="2"/>
              </a:rPr>
              <a:t> Presumption </a:t>
            </a:r>
            <a:endParaRPr lang="en-US" altLang="en-US" sz="8000" b="1" i="1" dirty="0">
              <a:solidFill>
                <a:srgbClr val="0070C0"/>
              </a:solidFill>
              <a:cs typeface="Times New Roman" panose="02020603050405020304" pitchFamily="18" charset="0"/>
            </a:endParaRPr>
          </a:p>
          <a:p>
            <a:pPr>
              <a:lnSpc>
                <a:spcPct val="120000"/>
              </a:lnSpc>
            </a:pPr>
            <a:r>
              <a:rPr lang="en-US" sz="8000" i="1" dirty="0">
                <a:solidFill>
                  <a:srgbClr val="C00000"/>
                </a:solidFill>
              </a:rPr>
              <a:t>Function of presumptions</a:t>
            </a:r>
          </a:p>
          <a:p>
            <a:pPr lvl="1">
              <a:lnSpc>
                <a:spcPct val="120000"/>
              </a:lnSpc>
            </a:pPr>
            <a:r>
              <a:rPr lang="en-US" sz="7600" dirty="0"/>
              <a:t>To substitute and complement case-specific evidence </a:t>
            </a:r>
            <a:r>
              <a:rPr lang="en-US" sz="7600" i="1" dirty="0"/>
              <a:t>and/or </a:t>
            </a:r>
          </a:p>
          <a:p>
            <a:pPr lvl="1">
              <a:lnSpc>
                <a:spcPct val="120000"/>
              </a:lnSpc>
            </a:pPr>
            <a:r>
              <a:rPr lang="en-US" sz="7600" dirty="0"/>
              <a:t>To set evidentiary burdens to rebut</a:t>
            </a:r>
          </a:p>
          <a:p>
            <a:pPr>
              <a:lnSpc>
                <a:spcPct val="120000"/>
              </a:lnSpc>
            </a:pPr>
            <a:r>
              <a:rPr lang="en-US" sz="8000" i="1" dirty="0">
                <a:solidFill>
                  <a:srgbClr val="C00000"/>
                </a:solidFill>
              </a:rPr>
              <a:t>Properties of presumptions</a:t>
            </a:r>
          </a:p>
          <a:p>
            <a:pPr lvl="1">
              <a:lnSpc>
                <a:spcPct val="120000"/>
              </a:lnSpc>
              <a:spcBef>
                <a:spcPts val="0"/>
              </a:spcBef>
              <a:spcAft>
                <a:spcPts val="600"/>
              </a:spcAft>
            </a:pPr>
            <a:r>
              <a:rPr lang="en-US" sz="7200" dirty="0"/>
              <a:t>Presumption apply to a category of conduct</a:t>
            </a:r>
          </a:p>
          <a:p>
            <a:pPr lvl="1">
              <a:lnSpc>
                <a:spcPct val="120000"/>
              </a:lnSpc>
              <a:spcBef>
                <a:spcPts val="0"/>
              </a:spcBef>
              <a:spcAft>
                <a:spcPts val="600"/>
              </a:spcAft>
            </a:pPr>
            <a:r>
              <a:rPr lang="en-US" sz="7200" dirty="0"/>
              <a:t>Presumptions act as a “thumb on the scale”</a:t>
            </a:r>
          </a:p>
          <a:p>
            <a:pPr lvl="1">
              <a:lnSpc>
                <a:spcPct val="120000"/>
              </a:lnSpc>
            </a:pPr>
            <a:endParaRPr lang="en-US" sz="3000" dirty="0"/>
          </a:p>
          <a:p>
            <a:pPr>
              <a:lnSpc>
                <a:spcPct val="120000"/>
              </a:lnSpc>
            </a:pPr>
            <a:endParaRPr lang="en-US" dirty="0"/>
          </a:p>
        </p:txBody>
      </p:sp>
      <p:sp>
        <p:nvSpPr>
          <p:cNvPr id="6" name="Slide Number Placeholder 5">
            <a:extLst>
              <a:ext uri="{FF2B5EF4-FFF2-40B4-BE49-F238E27FC236}">
                <a16:creationId xmlns:a16="http://schemas.microsoft.com/office/drawing/2014/main" id="{563F760D-AAE3-485C-9F67-3B0D14F166FB}"/>
              </a:ext>
            </a:extLst>
          </p:cNvPr>
          <p:cNvSpPr>
            <a:spLocks noGrp="1"/>
          </p:cNvSpPr>
          <p:nvPr>
            <p:ph type="sldNum" sz="quarter" idx="12"/>
          </p:nvPr>
        </p:nvSpPr>
        <p:spPr>
          <a:xfrm>
            <a:off x="8853754" y="6173786"/>
            <a:ext cx="2743200" cy="365125"/>
          </a:xfrm>
        </p:spPr>
        <p:txBody>
          <a:bodyPr/>
          <a:lstStyle/>
          <a:p>
            <a:fld id="{37C7E6BD-9F4D-4CC1-82B4-1BBBEC44B5AC}" type="slidenum">
              <a:rPr lang="en-US" smtClean="0"/>
              <a:t>37</a:t>
            </a:fld>
            <a:endParaRPr lang="en-US"/>
          </a:p>
        </p:txBody>
      </p:sp>
      <p:sp>
        <p:nvSpPr>
          <p:cNvPr id="8" name="Content Placeholder 2">
            <a:extLst>
              <a:ext uri="{FF2B5EF4-FFF2-40B4-BE49-F238E27FC236}">
                <a16:creationId xmlns:a16="http://schemas.microsoft.com/office/drawing/2014/main" id="{37689FD3-A3B6-47CF-9C4F-FAC947211B65}"/>
              </a:ext>
            </a:extLst>
          </p:cNvPr>
          <p:cNvSpPr>
            <a:spLocks noGrp="1"/>
          </p:cNvSpPr>
          <p:nvPr>
            <p:ph idx="1"/>
          </p:nvPr>
        </p:nvSpPr>
        <p:spPr>
          <a:xfrm>
            <a:off x="5828871" y="1428108"/>
            <a:ext cx="5768083" cy="5064767"/>
          </a:xfrm>
          <a:ln>
            <a:solidFill>
              <a:srgbClr val="C00000"/>
            </a:solidFill>
          </a:ln>
        </p:spPr>
        <p:txBody>
          <a:bodyPr>
            <a:normAutofit fontScale="25000" lnSpcReduction="20000"/>
          </a:bodyPr>
          <a:lstStyle/>
          <a:p>
            <a:r>
              <a:rPr lang="en-US" altLang="en-US" sz="8000" i="1" dirty="0">
                <a:solidFill>
                  <a:srgbClr val="C00000"/>
                </a:solidFill>
                <a:cs typeface="Times New Roman" panose="02020603050405020304" pitchFamily="18" charset="0"/>
              </a:rPr>
              <a:t>Setting the presumption </a:t>
            </a:r>
            <a:endParaRPr lang="en-US" altLang="en-US" sz="8000" dirty="0">
              <a:cs typeface="Times New Roman" panose="02020603050405020304" pitchFamily="18" charset="0"/>
            </a:endParaRPr>
          </a:p>
          <a:p>
            <a:pPr lvl="1"/>
            <a:r>
              <a:rPr lang="en-US" altLang="en-US" sz="7600" dirty="0">
                <a:cs typeface="Times New Roman" panose="02020603050405020304" pitchFamily="18" charset="0"/>
              </a:rPr>
              <a:t>Based on general tendency of conduct</a:t>
            </a:r>
          </a:p>
          <a:p>
            <a:pPr lvl="1"/>
            <a:r>
              <a:rPr lang="en-US" altLang="en-US" sz="7600" dirty="0">
                <a:cs typeface="Times New Roman" panose="02020603050405020304" pitchFamily="18" charset="0"/>
              </a:rPr>
              <a:t>Presumption can be stronger or weak </a:t>
            </a:r>
          </a:p>
          <a:p>
            <a:pPr lvl="1"/>
            <a:r>
              <a:rPr lang="en-US" altLang="en-US" sz="8000" dirty="0">
                <a:cs typeface="Times New Roman" panose="02020603050405020304" pitchFamily="18" charset="0"/>
              </a:rPr>
              <a:t>Per se rule represents irrebuttable presumption of harm</a:t>
            </a:r>
            <a:endParaRPr lang="en-US" altLang="en-US" sz="7600" dirty="0">
              <a:cs typeface="Times New Roman" panose="02020603050405020304" pitchFamily="18" charset="0"/>
            </a:endParaRPr>
          </a:p>
          <a:p>
            <a:r>
              <a:rPr lang="en-US" altLang="en-US" sz="8000" i="1" dirty="0">
                <a:solidFill>
                  <a:srgbClr val="C00000"/>
                </a:solidFill>
                <a:cs typeface="Times New Roman" panose="02020603050405020304" pitchFamily="18" charset="0"/>
              </a:rPr>
              <a:t>Burden of rebutting the presumption</a:t>
            </a:r>
          </a:p>
          <a:p>
            <a:pPr lvl="1"/>
            <a:r>
              <a:rPr lang="en-US" altLang="en-US" sz="7200" dirty="0">
                <a:cs typeface="Times New Roman" panose="02020603050405020304" pitchFamily="18" charset="0"/>
              </a:rPr>
              <a:t>Presumption of benefits places burden on plaintiff to establish harm </a:t>
            </a:r>
          </a:p>
          <a:p>
            <a:pPr lvl="1"/>
            <a:r>
              <a:rPr lang="en-US" altLang="en-US" sz="7200" dirty="0">
                <a:cs typeface="Times New Roman" panose="02020603050405020304" pitchFamily="18" charset="0"/>
              </a:rPr>
              <a:t>Presumption of harm shifts burden to defendant to rebut </a:t>
            </a:r>
          </a:p>
          <a:p>
            <a:pPr lvl="1"/>
            <a:r>
              <a:rPr lang="en-US" altLang="en-US" sz="7200" dirty="0">
                <a:cs typeface="Times New Roman" panose="02020603050405020304" pitchFamily="18" charset="0"/>
              </a:rPr>
              <a:t>Height of burden depends on strength of presumption  and reliability of case-specific evidence</a:t>
            </a:r>
            <a:br>
              <a:rPr lang="en-US" altLang="en-US" sz="7200" dirty="0">
                <a:cs typeface="Times New Roman" panose="02020603050405020304" pitchFamily="18" charset="0"/>
              </a:rPr>
            </a:br>
            <a:endParaRPr lang="en-US" altLang="en-US" sz="7200" dirty="0">
              <a:cs typeface="Times New Roman" panose="02020603050405020304" pitchFamily="18" charset="0"/>
            </a:endParaRPr>
          </a:p>
          <a:p>
            <a:r>
              <a:rPr lang="en-US" altLang="en-US" sz="8000" i="1" dirty="0">
                <a:solidFill>
                  <a:srgbClr val="C00000"/>
                </a:solidFill>
                <a:cs typeface="Times New Roman" panose="02020603050405020304" pitchFamily="18" charset="0"/>
              </a:rPr>
              <a:t>Stronger presumptions require more evidence </a:t>
            </a:r>
            <a:br>
              <a:rPr lang="en-US" altLang="en-US" sz="8000" i="1" dirty="0">
                <a:solidFill>
                  <a:srgbClr val="C00000"/>
                </a:solidFill>
                <a:cs typeface="Times New Roman" panose="02020603050405020304" pitchFamily="18" charset="0"/>
              </a:rPr>
            </a:br>
            <a:r>
              <a:rPr lang="en-US" altLang="en-US" sz="8000" i="1" dirty="0">
                <a:solidFill>
                  <a:srgbClr val="C00000"/>
                </a:solidFill>
                <a:cs typeface="Times New Roman" panose="02020603050405020304" pitchFamily="18" charset="0"/>
              </a:rPr>
              <a:t>to rebut</a:t>
            </a:r>
            <a:r>
              <a:rPr lang="en-US" altLang="en-US" sz="8000" dirty="0">
                <a:cs typeface="Times New Roman" panose="02020603050405020304" pitchFamily="18" charset="0"/>
              </a:rPr>
              <a:t> </a:t>
            </a:r>
          </a:p>
          <a:p>
            <a:pPr lvl="1"/>
            <a:r>
              <a:rPr lang="en-US" altLang="en-US" sz="7200" dirty="0">
                <a:cs typeface="Times New Roman" panose="02020603050405020304" pitchFamily="18" charset="0"/>
              </a:rPr>
              <a:t>Weaker presumption is easier to rebut – requires less probative evidence</a:t>
            </a:r>
          </a:p>
          <a:p>
            <a:pPr lvl="1"/>
            <a:r>
              <a:rPr lang="en-US" altLang="en-US" sz="7200" dirty="0">
                <a:cs typeface="Times New Roman" panose="02020603050405020304" pitchFamily="18" charset="0"/>
              </a:rPr>
              <a:t>Less reliable evidence given less weight</a:t>
            </a:r>
          </a:p>
          <a:p>
            <a:endParaRPr lang="en-US" altLang="en-US" dirty="0"/>
          </a:p>
        </p:txBody>
      </p:sp>
    </p:spTree>
    <p:extLst>
      <p:ext uri="{BB962C8B-B14F-4D97-AF65-F5344CB8AC3E}">
        <p14:creationId xmlns:p14="http://schemas.microsoft.com/office/powerpoint/2010/main" val="140246657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p:cNvSpPr>
            <a:spLocks noGrp="1"/>
          </p:cNvSpPr>
          <p:nvPr>
            <p:ph type="title"/>
          </p:nvPr>
        </p:nvSpPr>
        <p:spPr>
          <a:xfrm>
            <a:off x="848474" y="313754"/>
            <a:ext cx="10515600" cy="1325563"/>
          </a:xfrm>
        </p:spPr>
        <p:txBody>
          <a:bodyPr>
            <a:normAutofit/>
          </a:bodyPr>
          <a:lstStyle/>
          <a:p>
            <a:pPr algn="ctr" eaLnBrk="1" hangingPunct="1"/>
            <a:r>
              <a:rPr lang="en-US" altLang="en-US" dirty="0">
                <a:latin typeface="Times New Roman" panose="02020603050405020304" pitchFamily="18" charset="0"/>
                <a:cs typeface="Times New Roman" panose="02020603050405020304" pitchFamily="18" charset="0"/>
              </a:rPr>
              <a:t>Setting the Legal Standard: Summary</a:t>
            </a:r>
          </a:p>
        </p:txBody>
      </p:sp>
      <p:sp>
        <p:nvSpPr>
          <p:cNvPr id="36867" name="Content Placeholder 2"/>
          <p:cNvSpPr>
            <a:spLocks noGrp="1"/>
          </p:cNvSpPr>
          <p:nvPr>
            <p:ph sz="half" idx="1"/>
          </p:nvPr>
        </p:nvSpPr>
        <p:spPr>
          <a:xfrm>
            <a:off x="549455" y="1585912"/>
            <a:ext cx="6877693" cy="4953000"/>
          </a:xfrm>
        </p:spPr>
        <p:txBody>
          <a:bodyPr>
            <a:normAutofit fontScale="92500" lnSpcReduction="10000"/>
          </a:bodyPr>
          <a:lstStyle/>
          <a:p>
            <a:pPr eaLnBrk="1" hangingPunct="1"/>
            <a:r>
              <a:rPr lang="en-US" altLang="en-US" sz="2400" i="1" dirty="0">
                <a:solidFill>
                  <a:srgbClr val="C00000"/>
                </a:solidFill>
                <a:cs typeface="Times New Roman" panose="02020603050405020304" pitchFamily="18" charset="0"/>
              </a:rPr>
              <a:t>Appropriate legal standard should be influenced by perceptions of…</a:t>
            </a:r>
          </a:p>
          <a:p>
            <a:pPr lvl="1" eaLnBrk="1" hangingPunct="1"/>
            <a:r>
              <a:rPr lang="en-US" altLang="en-US" sz="2000" dirty="0">
                <a:cs typeface="Times New Roman" panose="02020603050405020304" pitchFamily="18" charset="0"/>
              </a:rPr>
              <a:t>Strength of presumption: Likely benefits and harms from </a:t>
            </a:r>
            <a:br>
              <a:rPr lang="en-US" altLang="en-US" sz="2000" dirty="0">
                <a:cs typeface="Times New Roman" panose="02020603050405020304" pitchFamily="18" charset="0"/>
              </a:rPr>
            </a:br>
            <a:r>
              <a:rPr lang="en-US" altLang="en-US" sz="2000" dirty="0">
                <a:cs typeface="Times New Roman" panose="02020603050405020304" pitchFamily="18" charset="0"/>
              </a:rPr>
              <a:t>the “category” of conduct</a:t>
            </a:r>
            <a:br>
              <a:rPr lang="en-US" altLang="en-US" sz="2000" dirty="0">
                <a:cs typeface="Times New Roman" panose="02020603050405020304" pitchFamily="18" charset="0"/>
              </a:rPr>
            </a:br>
            <a:endParaRPr lang="en-US" altLang="en-US" sz="2000" dirty="0">
              <a:cs typeface="Times New Roman" panose="02020603050405020304" pitchFamily="18" charset="0"/>
            </a:endParaRPr>
          </a:p>
          <a:p>
            <a:pPr lvl="1" eaLnBrk="1" hangingPunct="1"/>
            <a:r>
              <a:rPr lang="en-US" altLang="en-US" sz="2000" dirty="0">
                <a:cs typeface="Times New Roman" panose="02020603050405020304" pitchFamily="18" charset="0"/>
              </a:rPr>
              <a:t>Reliability of likely case-specific evidence to be introduced at trial</a:t>
            </a:r>
            <a:br>
              <a:rPr lang="en-US" altLang="en-US" sz="2000" dirty="0">
                <a:cs typeface="Times New Roman" panose="02020603050405020304" pitchFamily="18" charset="0"/>
              </a:rPr>
            </a:br>
            <a:endParaRPr lang="en-US" altLang="en-US" sz="2000" dirty="0">
              <a:cs typeface="Times New Roman" panose="02020603050405020304" pitchFamily="18" charset="0"/>
            </a:endParaRPr>
          </a:p>
          <a:p>
            <a:pPr lvl="1" eaLnBrk="1" hangingPunct="1"/>
            <a:r>
              <a:rPr lang="en-US" altLang="en-US" sz="2000" dirty="0">
                <a:cs typeface="Times New Roman" panose="02020603050405020304" pitchFamily="18" charset="0"/>
              </a:rPr>
              <a:t>Litigation investment incentives of the parties arising from asymmetric stakes </a:t>
            </a:r>
            <a:br>
              <a:rPr lang="en-US" altLang="en-US" sz="2000" dirty="0">
                <a:cs typeface="Times New Roman" panose="02020603050405020304" pitchFamily="18" charset="0"/>
              </a:rPr>
            </a:br>
            <a:endParaRPr lang="en-US" altLang="en-US" sz="2000" dirty="0">
              <a:cs typeface="Times New Roman" panose="02020603050405020304" pitchFamily="18" charset="0"/>
            </a:endParaRPr>
          </a:p>
          <a:p>
            <a:pPr lvl="1" eaLnBrk="1" hangingPunct="1"/>
            <a:r>
              <a:rPr lang="en-US" altLang="en-US" sz="2000" dirty="0">
                <a:cs typeface="Times New Roman" panose="02020603050405020304" pitchFamily="18" charset="0"/>
              </a:rPr>
              <a:t>Nature of the judicial process </a:t>
            </a:r>
          </a:p>
          <a:p>
            <a:pPr lvl="2"/>
            <a:r>
              <a:rPr lang="en-US" altLang="en-US" dirty="0">
                <a:cs typeface="Times New Roman" panose="02020603050405020304" pitchFamily="18" charset="0"/>
              </a:rPr>
              <a:t>Competency of courts, juries &amp; enforcers </a:t>
            </a:r>
          </a:p>
          <a:p>
            <a:pPr lvl="2"/>
            <a:r>
              <a:rPr lang="en-US" altLang="en-US" dirty="0">
                <a:cs typeface="Times New Roman" panose="02020603050405020304" pitchFamily="18" charset="0"/>
              </a:rPr>
              <a:t>Potential biases of decision-makers</a:t>
            </a:r>
          </a:p>
          <a:p>
            <a:pPr lvl="2"/>
            <a:r>
              <a:rPr lang="en-US" altLang="en-US" dirty="0">
                <a:cs typeface="Times New Roman" panose="02020603050405020304" pitchFamily="18" charset="0"/>
              </a:rPr>
              <a:t>Efficiency of the litigation system, especially delays and costs of discovery, evaluation and decision</a:t>
            </a:r>
          </a:p>
          <a:p>
            <a:pPr lvl="2"/>
            <a:r>
              <a:rPr lang="en-US" altLang="en-US" dirty="0">
                <a:cs typeface="Times New Roman" panose="02020603050405020304" pitchFamily="18" charset="0"/>
              </a:rPr>
              <a:t>Relative efficacy of antitrust enforcement and regulation</a:t>
            </a:r>
          </a:p>
          <a:p>
            <a:pPr lvl="2"/>
            <a:endParaRPr lang="en-US" altLang="en-US" dirty="0">
              <a:cs typeface="Times New Roman" panose="02020603050405020304" pitchFamily="18" charset="0"/>
            </a:endParaRPr>
          </a:p>
          <a:p>
            <a:pPr lvl="2"/>
            <a:endParaRPr lang="en-US" altLang="en-US" dirty="0">
              <a:cs typeface="Times New Roman" panose="02020603050405020304" pitchFamily="18" charset="0"/>
            </a:endParaRPr>
          </a:p>
        </p:txBody>
      </p:sp>
      <p:sp>
        <p:nvSpPr>
          <p:cNvPr id="36869"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1A95F63D-D480-4376-9640-C100521D8BF5}" type="slidenum">
              <a:rPr lang="en-US" altLang="en-US" sz="1400">
                <a:ea typeface="ＭＳ Ｐゴシック" panose="020B0600070205080204" pitchFamily="34" charset="-128"/>
              </a:rPr>
              <a:pPr>
                <a:spcBef>
                  <a:spcPct val="0"/>
                </a:spcBef>
                <a:buFontTx/>
                <a:buNone/>
              </a:pPr>
              <a:t>38</a:t>
            </a:fld>
            <a:endParaRPr lang="en-US" altLang="en-US" sz="1400" dirty="0">
              <a:ea typeface="ＭＳ Ｐゴシック" panose="020B0600070205080204" pitchFamily="34" charset="-128"/>
            </a:endParaRPr>
          </a:p>
        </p:txBody>
      </p:sp>
      <p:sp>
        <p:nvSpPr>
          <p:cNvPr id="8" name="Content Placeholder 1">
            <a:extLst>
              <a:ext uri="{FF2B5EF4-FFF2-40B4-BE49-F238E27FC236}">
                <a16:creationId xmlns:a16="http://schemas.microsoft.com/office/drawing/2014/main" id="{A80A31B3-02AE-4863-9B7B-7418D8B2E352}"/>
              </a:ext>
            </a:extLst>
          </p:cNvPr>
          <p:cNvSpPr>
            <a:spLocks noGrp="1"/>
          </p:cNvSpPr>
          <p:nvPr>
            <p:ph sz="half" idx="2"/>
          </p:nvPr>
        </p:nvSpPr>
        <p:spPr>
          <a:xfrm>
            <a:off x="8203699" y="1447706"/>
            <a:ext cx="3580759" cy="1359280"/>
          </a:xfrm>
          <a:ln w="28575">
            <a:solidFill>
              <a:srgbClr val="0070C0"/>
            </a:solidFill>
            <a:miter lim="800000"/>
            <a:headEnd/>
            <a:tailEnd/>
          </a:ln>
        </p:spPr>
        <p:txBody>
          <a:bodyPr>
            <a:noAutofit/>
          </a:bodyPr>
          <a:lstStyle/>
          <a:p>
            <a:pPr marL="0" indent="0" algn="ctr">
              <a:buNone/>
            </a:pPr>
            <a:r>
              <a:rPr lang="en-US" altLang="en-US" sz="1800" b="1" dirty="0">
                <a:solidFill>
                  <a:srgbClr val="0070C0"/>
                </a:solidFill>
                <a:cs typeface="Times New Roman" panose="02020603050405020304" pitchFamily="18" charset="0"/>
              </a:rPr>
              <a:t>This includes: Deterrence effects; whether markets are self-correcting  vs power-reinforcing;  ability of a remedy to make a difference</a:t>
            </a:r>
          </a:p>
        </p:txBody>
      </p:sp>
      <p:cxnSp>
        <p:nvCxnSpPr>
          <p:cNvPr id="9" name="Straight Arrow Connector 8">
            <a:extLst>
              <a:ext uri="{FF2B5EF4-FFF2-40B4-BE49-F238E27FC236}">
                <a16:creationId xmlns:a16="http://schemas.microsoft.com/office/drawing/2014/main" id="{144F1DA4-8557-4034-8F2D-CCD48D67C874}"/>
              </a:ext>
            </a:extLst>
          </p:cNvPr>
          <p:cNvCxnSpPr>
            <a:cxnSpLocks/>
          </p:cNvCxnSpPr>
          <p:nvPr/>
        </p:nvCxnSpPr>
        <p:spPr>
          <a:xfrm flipH="1">
            <a:off x="7464176" y="2270589"/>
            <a:ext cx="611312" cy="178306"/>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2" name="Content Placeholder 1">
            <a:extLst>
              <a:ext uri="{FF2B5EF4-FFF2-40B4-BE49-F238E27FC236}">
                <a16:creationId xmlns:a16="http://schemas.microsoft.com/office/drawing/2014/main" id="{02470D3C-F7FB-42FA-B998-952C9E711172}"/>
              </a:ext>
            </a:extLst>
          </p:cNvPr>
          <p:cNvSpPr txBox="1">
            <a:spLocks/>
          </p:cNvSpPr>
          <p:nvPr/>
        </p:nvSpPr>
        <p:spPr>
          <a:xfrm>
            <a:off x="8078804" y="3309100"/>
            <a:ext cx="3806791" cy="1170445"/>
          </a:xfrm>
          <a:prstGeom prst="rect">
            <a:avLst/>
          </a:prstGeom>
          <a:ln w="28575">
            <a:solidFill>
              <a:srgbClr val="0070C0"/>
            </a:solidFill>
            <a:miter lim="800000"/>
            <a:headEnd/>
            <a:tailEnd/>
          </a:ln>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1800" b="1" dirty="0">
                <a:solidFill>
                  <a:srgbClr val="0070C0"/>
                </a:solidFill>
                <a:cs typeface="Times New Roman" panose="02020603050405020304" pitchFamily="18" charset="0"/>
              </a:rPr>
              <a:t>If evidence is less reliable, or presumption is stronger, then place more weight on presumption  and make it harder to rebut.</a:t>
            </a:r>
          </a:p>
        </p:txBody>
      </p:sp>
      <p:cxnSp>
        <p:nvCxnSpPr>
          <p:cNvPr id="13" name="Straight Arrow Connector 12">
            <a:extLst>
              <a:ext uri="{FF2B5EF4-FFF2-40B4-BE49-F238E27FC236}">
                <a16:creationId xmlns:a16="http://schemas.microsoft.com/office/drawing/2014/main" id="{6B575EBC-5D7F-4D49-A34C-2DE23CBE57F8}"/>
              </a:ext>
            </a:extLst>
          </p:cNvPr>
          <p:cNvCxnSpPr>
            <a:cxnSpLocks/>
          </p:cNvCxnSpPr>
          <p:nvPr/>
        </p:nvCxnSpPr>
        <p:spPr>
          <a:xfrm flipH="1" flipV="1">
            <a:off x="7229797" y="3412828"/>
            <a:ext cx="585626" cy="308225"/>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21" name="Content Placeholder 1">
            <a:extLst>
              <a:ext uri="{FF2B5EF4-FFF2-40B4-BE49-F238E27FC236}">
                <a16:creationId xmlns:a16="http://schemas.microsoft.com/office/drawing/2014/main" id="{80F702AA-6BEB-4E1E-BB78-6102727A771C}"/>
              </a:ext>
            </a:extLst>
          </p:cNvPr>
          <p:cNvSpPr txBox="1">
            <a:spLocks/>
          </p:cNvSpPr>
          <p:nvPr/>
        </p:nvSpPr>
        <p:spPr>
          <a:xfrm>
            <a:off x="8075488" y="4806802"/>
            <a:ext cx="3806791" cy="1170445"/>
          </a:xfrm>
          <a:prstGeom prst="rect">
            <a:avLst/>
          </a:prstGeom>
          <a:ln w="28575">
            <a:solidFill>
              <a:srgbClr val="0070C0"/>
            </a:solidFill>
            <a:miter lim="800000"/>
            <a:headEnd/>
            <a:tailEnd/>
          </a:ln>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1800" b="1" dirty="0">
                <a:solidFill>
                  <a:srgbClr val="0070C0"/>
                </a:solidFill>
                <a:cs typeface="Times New Roman" panose="02020603050405020304" pitchFamily="18" charset="0"/>
              </a:rPr>
              <a:t>If courts are generally unreliable at correctly evaluating evidence, then the outcome should rely more or entirely on the presumption.</a:t>
            </a:r>
          </a:p>
        </p:txBody>
      </p:sp>
      <p:cxnSp>
        <p:nvCxnSpPr>
          <p:cNvPr id="22" name="Straight Arrow Connector 21">
            <a:extLst>
              <a:ext uri="{FF2B5EF4-FFF2-40B4-BE49-F238E27FC236}">
                <a16:creationId xmlns:a16="http://schemas.microsoft.com/office/drawing/2014/main" id="{35241C99-3059-4A8B-B938-3EFBB31B34AE}"/>
              </a:ext>
            </a:extLst>
          </p:cNvPr>
          <p:cNvCxnSpPr>
            <a:cxnSpLocks/>
          </p:cNvCxnSpPr>
          <p:nvPr/>
        </p:nvCxnSpPr>
        <p:spPr>
          <a:xfrm flipH="1" flipV="1">
            <a:off x="7032074" y="4993211"/>
            <a:ext cx="657866" cy="278877"/>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5254845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0500" y="365125"/>
            <a:ext cx="11163300" cy="1325563"/>
          </a:xfrm>
        </p:spPr>
        <p:txBody>
          <a:bodyPr/>
          <a:lstStyle/>
          <a:p>
            <a:r>
              <a:rPr lang="en-US" dirty="0"/>
              <a:t>               Presumptions Continuum</a:t>
            </a:r>
          </a:p>
        </p:txBody>
      </p:sp>
      <p:sp>
        <p:nvSpPr>
          <p:cNvPr id="3" name="Content Placeholder 2"/>
          <p:cNvSpPr>
            <a:spLocks noGrp="1"/>
          </p:cNvSpPr>
          <p:nvPr>
            <p:ph idx="1"/>
          </p:nvPr>
        </p:nvSpPr>
        <p:spPr>
          <a:xfrm>
            <a:off x="838199" y="1937972"/>
            <a:ext cx="5377665" cy="4451885"/>
          </a:xfrm>
        </p:spPr>
        <p:txBody>
          <a:bodyPr>
            <a:normAutofit lnSpcReduction="10000"/>
          </a:bodyPr>
          <a:lstStyle/>
          <a:p>
            <a:r>
              <a:rPr lang="en-US" sz="2400" dirty="0"/>
              <a:t>Irrebuttable (Conclusive) Anticompetitive</a:t>
            </a:r>
          </a:p>
          <a:p>
            <a:r>
              <a:rPr lang="en-US" sz="2400" dirty="0"/>
              <a:t>Rebuttable Anticompetitive</a:t>
            </a:r>
          </a:p>
          <a:p>
            <a:pPr lvl="1"/>
            <a:r>
              <a:rPr lang="en-US" dirty="0"/>
              <a:t>Strong</a:t>
            </a:r>
          </a:p>
          <a:p>
            <a:pPr lvl="1"/>
            <a:r>
              <a:rPr lang="en-US" dirty="0"/>
              <a:t>Weak</a:t>
            </a:r>
          </a:p>
          <a:p>
            <a:r>
              <a:rPr lang="en-US" sz="2400" dirty="0">
                <a:solidFill>
                  <a:srgbClr val="C00000"/>
                </a:solidFill>
              </a:rPr>
              <a:t>Competitively Neutral</a:t>
            </a:r>
          </a:p>
          <a:p>
            <a:r>
              <a:rPr lang="en-US" sz="2400" dirty="0"/>
              <a:t>Rebuttable Procompetitive</a:t>
            </a:r>
          </a:p>
          <a:p>
            <a:pPr lvl="1"/>
            <a:r>
              <a:rPr lang="en-US" dirty="0"/>
              <a:t>Weak</a:t>
            </a:r>
          </a:p>
          <a:p>
            <a:pPr lvl="1"/>
            <a:r>
              <a:rPr lang="en-US" dirty="0"/>
              <a:t>Strong</a:t>
            </a:r>
          </a:p>
          <a:p>
            <a:r>
              <a:rPr lang="en-US" sz="2400" dirty="0"/>
              <a:t>Irrebuttable (Conclusive) Procompetitive</a:t>
            </a:r>
          </a:p>
          <a:p>
            <a:pPr marL="0" indent="0">
              <a:buNone/>
            </a:pPr>
            <a:endParaRPr lang="en-US" sz="800" dirty="0"/>
          </a:p>
          <a:p>
            <a:endParaRPr lang="en-US" sz="800" dirty="0"/>
          </a:p>
        </p:txBody>
      </p:sp>
      <p:sp>
        <p:nvSpPr>
          <p:cNvPr id="4" name="Slide Number Placeholder 3"/>
          <p:cNvSpPr>
            <a:spLocks noGrp="1"/>
          </p:cNvSpPr>
          <p:nvPr>
            <p:ph type="sldNum" sz="quarter" idx="12"/>
          </p:nvPr>
        </p:nvSpPr>
        <p:spPr/>
        <p:txBody>
          <a:bodyPr/>
          <a:lstStyle/>
          <a:p>
            <a:fld id="{37C7E6BD-9F4D-4CC1-82B4-1BBBEC44B5AC}" type="slidenum">
              <a:rPr lang="en-US" smtClean="0"/>
              <a:t>39</a:t>
            </a:fld>
            <a:endParaRPr lang="en-US"/>
          </a:p>
        </p:txBody>
      </p:sp>
      <p:sp>
        <p:nvSpPr>
          <p:cNvPr id="5" name="Content Placeholder 1">
            <a:extLst>
              <a:ext uri="{FF2B5EF4-FFF2-40B4-BE49-F238E27FC236}">
                <a16:creationId xmlns:a16="http://schemas.microsoft.com/office/drawing/2014/main" id="{B697A1D1-8BBA-454E-AB98-869D156C87ED}"/>
              </a:ext>
            </a:extLst>
          </p:cNvPr>
          <p:cNvSpPr txBox="1">
            <a:spLocks/>
          </p:cNvSpPr>
          <p:nvPr/>
        </p:nvSpPr>
        <p:spPr>
          <a:xfrm>
            <a:off x="5029841" y="2874339"/>
            <a:ext cx="3913064" cy="1359280"/>
          </a:xfrm>
          <a:prstGeom prst="rect">
            <a:avLst/>
          </a:prstGeom>
          <a:ln w="28575">
            <a:solidFill>
              <a:srgbClr val="0070C0"/>
            </a:solidFill>
            <a:miter lim="800000"/>
            <a:headEnd/>
            <a:tailEnd/>
          </a:ln>
        </p:spPr>
        <p:txBody>
          <a:bodyPr>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2000" b="1" dirty="0">
                <a:solidFill>
                  <a:srgbClr val="0070C0"/>
                </a:solidFill>
                <a:cs typeface="Times New Roman" panose="02020603050405020304" pitchFamily="18" charset="0"/>
              </a:rPr>
              <a:t>This is the benchmark antitrust presumption.   It suggests an evidentiary standard of </a:t>
            </a:r>
            <a:br>
              <a:rPr lang="en-US" altLang="en-US" sz="2000" b="1" dirty="0">
                <a:solidFill>
                  <a:srgbClr val="0070C0"/>
                </a:solidFill>
                <a:cs typeface="Times New Roman" panose="02020603050405020304" pitchFamily="18" charset="0"/>
              </a:rPr>
            </a:br>
            <a:r>
              <a:rPr lang="en-US" altLang="en-US" sz="2000" b="1" dirty="0">
                <a:solidFill>
                  <a:srgbClr val="0070C0"/>
                </a:solidFill>
                <a:cs typeface="Times New Roman" panose="02020603050405020304" pitchFamily="18" charset="0"/>
              </a:rPr>
              <a:t>“more likely than not”</a:t>
            </a:r>
          </a:p>
        </p:txBody>
      </p:sp>
      <p:cxnSp>
        <p:nvCxnSpPr>
          <p:cNvPr id="6" name="Straight Arrow Connector 5">
            <a:extLst>
              <a:ext uri="{FF2B5EF4-FFF2-40B4-BE49-F238E27FC236}">
                <a16:creationId xmlns:a16="http://schemas.microsoft.com/office/drawing/2014/main" id="{A3CACE8A-9B10-467A-A9BC-04AD2543BCC9}"/>
              </a:ext>
            </a:extLst>
          </p:cNvPr>
          <p:cNvCxnSpPr>
            <a:cxnSpLocks/>
          </p:cNvCxnSpPr>
          <p:nvPr/>
        </p:nvCxnSpPr>
        <p:spPr>
          <a:xfrm flipH="1">
            <a:off x="4186720" y="3594433"/>
            <a:ext cx="611312" cy="178306"/>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7" name="Content Placeholder 1">
            <a:extLst>
              <a:ext uri="{FF2B5EF4-FFF2-40B4-BE49-F238E27FC236}">
                <a16:creationId xmlns:a16="http://schemas.microsoft.com/office/drawing/2014/main" id="{59289EAF-8CFB-4D02-8834-09A661E35FA1}"/>
              </a:ext>
            </a:extLst>
          </p:cNvPr>
          <p:cNvSpPr txBox="1">
            <a:spLocks/>
          </p:cNvSpPr>
          <p:nvPr/>
        </p:nvSpPr>
        <p:spPr>
          <a:xfrm>
            <a:off x="5137827" y="1412209"/>
            <a:ext cx="3580759" cy="462608"/>
          </a:xfrm>
          <a:prstGeom prst="rect">
            <a:avLst/>
          </a:prstGeom>
          <a:ln w="28575">
            <a:solidFill>
              <a:srgbClr val="0070C0"/>
            </a:solidFill>
            <a:miter lim="800000"/>
            <a:headEnd/>
            <a:tailEnd/>
          </a:ln>
        </p:spPr>
        <p:txBody>
          <a:bodyPr>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2000" b="1" dirty="0">
                <a:solidFill>
                  <a:srgbClr val="0070C0"/>
                </a:solidFill>
                <a:cs typeface="Times New Roman" panose="02020603050405020304" pitchFamily="18" charset="0"/>
              </a:rPr>
              <a:t>Basis for per se analysis</a:t>
            </a:r>
          </a:p>
        </p:txBody>
      </p:sp>
      <p:cxnSp>
        <p:nvCxnSpPr>
          <p:cNvPr id="8" name="Straight Arrow Connector 7">
            <a:extLst>
              <a:ext uri="{FF2B5EF4-FFF2-40B4-BE49-F238E27FC236}">
                <a16:creationId xmlns:a16="http://schemas.microsoft.com/office/drawing/2014/main" id="{CC8B892C-0042-4986-B023-49013DE0C902}"/>
              </a:ext>
            </a:extLst>
          </p:cNvPr>
          <p:cNvCxnSpPr>
            <a:cxnSpLocks/>
          </p:cNvCxnSpPr>
          <p:nvPr/>
        </p:nvCxnSpPr>
        <p:spPr>
          <a:xfrm flipH="1">
            <a:off x="4359668" y="1785664"/>
            <a:ext cx="611312" cy="178306"/>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9" name="Content Placeholder 1">
            <a:extLst>
              <a:ext uri="{FF2B5EF4-FFF2-40B4-BE49-F238E27FC236}">
                <a16:creationId xmlns:a16="http://schemas.microsoft.com/office/drawing/2014/main" id="{04E55CA8-0D6E-47AB-B7B7-95DD271286F6}"/>
              </a:ext>
            </a:extLst>
          </p:cNvPr>
          <p:cNvSpPr txBox="1">
            <a:spLocks/>
          </p:cNvSpPr>
          <p:nvPr/>
        </p:nvSpPr>
        <p:spPr>
          <a:xfrm>
            <a:off x="5362146" y="2127620"/>
            <a:ext cx="3580759" cy="462608"/>
          </a:xfrm>
          <a:prstGeom prst="rect">
            <a:avLst/>
          </a:prstGeom>
          <a:ln w="28575">
            <a:solidFill>
              <a:srgbClr val="0070C0"/>
            </a:solidFill>
            <a:miter lim="800000"/>
            <a:headEnd/>
            <a:tailEnd/>
          </a:ln>
        </p:spPr>
        <p:txBody>
          <a:bodyPr>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2000" b="1" dirty="0">
                <a:solidFill>
                  <a:srgbClr val="0070C0"/>
                </a:solidFill>
                <a:cs typeface="Times New Roman" panose="02020603050405020304" pitchFamily="18" charset="0"/>
              </a:rPr>
              <a:t>Basis for Quick Look</a:t>
            </a:r>
          </a:p>
        </p:txBody>
      </p:sp>
      <p:cxnSp>
        <p:nvCxnSpPr>
          <p:cNvPr id="10" name="Straight Arrow Connector 9">
            <a:extLst>
              <a:ext uri="{FF2B5EF4-FFF2-40B4-BE49-F238E27FC236}">
                <a16:creationId xmlns:a16="http://schemas.microsoft.com/office/drawing/2014/main" id="{F5327724-2CEC-4C5F-8E5C-F8636507DD00}"/>
              </a:ext>
            </a:extLst>
          </p:cNvPr>
          <p:cNvCxnSpPr>
            <a:cxnSpLocks/>
          </p:cNvCxnSpPr>
          <p:nvPr/>
        </p:nvCxnSpPr>
        <p:spPr>
          <a:xfrm flipH="1">
            <a:off x="4583987" y="2501075"/>
            <a:ext cx="611312" cy="178306"/>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1" name="Content Placeholder 1">
            <a:extLst>
              <a:ext uri="{FF2B5EF4-FFF2-40B4-BE49-F238E27FC236}">
                <a16:creationId xmlns:a16="http://schemas.microsoft.com/office/drawing/2014/main" id="{954B2FA6-73AA-4433-A15E-F4D28C864706}"/>
              </a:ext>
            </a:extLst>
          </p:cNvPr>
          <p:cNvSpPr txBox="1">
            <a:spLocks/>
          </p:cNvSpPr>
          <p:nvPr/>
        </p:nvSpPr>
        <p:spPr>
          <a:xfrm>
            <a:off x="5195299" y="5599418"/>
            <a:ext cx="3580759" cy="813027"/>
          </a:xfrm>
          <a:prstGeom prst="rect">
            <a:avLst/>
          </a:prstGeom>
          <a:ln w="28575">
            <a:solidFill>
              <a:srgbClr val="0070C0"/>
            </a:solidFill>
            <a:miter lim="800000"/>
            <a:headEnd/>
            <a:tailEnd/>
          </a:ln>
        </p:spPr>
        <p:txBody>
          <a:bodyPr>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2000" b="1" dirty="0">
                <a:solidFill>
                  <a:srgbClr val="0070C0"/>
                </a:solidFill>
                <a:cs typeface="Times New Roman" panose="02020603050405020304" pitchFamily="18" charset="0"/>
              </a:rPr>
              <a:t>Basis for per se legality; privileged” conduct</a:t>
            </a:r>
          </a:p>
        </p:txBody>
      </p:sp>
      <p:cxnSp>
        <p:nvCxnSpPr>
          <p:cNvPr id="12" name="Straight Arrow Connector 11">
            <a:extLst>
              <a:ext uri="{FF2B5EF4-FFF2-40B4-BE49-F238E27FC236}">
                <a16:creationId xmlns:a16="http://schemas.microsoft.com/office/drawing/2014/main" id="{1A039912-B36F-48A6-8D80-97F9EEA55633}"/>
              </a:ext>
            </a:extLst>
          </p:cNvPr>
          <p:cNvCxnSpPr>
            <a:cxnSpLocks/>
          </p:cNvCxnSpPr>
          <p:nvPr/>
        </p:nvCxnSpPr>
        <p:spPr>
          <a:xfrm flipH="1" flipV="1">
            <a:off x="4359668" y="5702157"/>
            <a:ext cx="654978" cy="136878"/>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3" name="Content Placeholder 1">
            <a:extLst>
              <a:ext uri="{FF2B5EF4-FFF2-40B4-BE49-F238E27FC236}">
                <a16:creationId xmlns:a16="http://schemas.microsoft.com/office/drawing/2014/main" id="{EE8DEA0F-90D3-407D-8AF2-1BC32B747AAD}"/>
              </a:ext>
            </a:extLst>
          </p:cNvPr>
          <p:cNvSpPr txBox="1">
            <a:spLocks/>
          </p:cNvSpPr>
          <p:nvPr/>
        </p:nvSpPr>
        <p:spPr>
          <a:xfrm>
            <a:off x="5014646" y="4517730"/>
            <a:ext cx="3580759" cy="691888"/>
          </a:xfrm>
          <a:prstGeom prst="rect">
            <a:avLst/>
          </a:prstGeom>
          <a:ln w="28575">
            <a:solidFill>
              <a:srgbClr val="0070C0"/>
            </a:solidFill>
            <a:miter lim="800000"/>
            <a:headEnd/>
            <a:tailEnd/>
          </a:ln>
        </p:spPr>
        <p:txBody>
          <a:bodyPr>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2000" b="1" dirty="0">
                <a:solidFill>
                  <a:srgbClr val="0070C0"/>
                </a:solidFill>
                <a:cs typeface="Times New Roman" panose="02020603050405020304" pitchFamily="18" charset="0"/>
              </a:rPr>
              <a:t>Basis for heightened burden on plaintiff</a:t>
            </a:r>
          </a:p>
        </p:txBody>
      </p:sp>
      <p:cxnSp>
        <p:nvCxnSpPr>
          <p:cNvPr id="14" name="Straight Arrow Connector 13">
            <a:extLst>
              <a:ext uri="{FF2B5EF4-FFF2-40B4-BE49-F238E27FC236}">
                <a16:creationId xmlns:a16="http://schemas.microsoft.com/office/drawing/2014/main" id="{33490743-EA53-4F53-8F58-C6DEF603BA46}"/>
              </a:ext>
            </a:extLst>
          </p:cNvPr>
          <p:cNvCxnSpPr>
            <a:cxnSpLocks/>
          </p:cNvCxnSpPr>
          <p:nvPr/>
        </p:nvCxnSpPr>
        <p:spPr>
          <a:xfrm flipH="1">
            <a:off x="3527032" y="4846818"/>
            <a:ext cx="645560" cy="136148"/>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342573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normAutofit/>
          </a:bodyPr>
          <a:lstStyle/>
          <a:p>
            <a:pPr eaLnBrk="1" hangingPunct="1"/>
            <a:r>
              <a:rPr lang="en-US" altLang="en-US" dirty="0">
                <a:latin typeface="+mn-lt"/>
              </a:rPr>
              <a:t>How Antitrust Has Evolved</a:t>
            </a:r>
            <a:endParaRPr lang="en-US" altLang="en-US" b="1" dirty="0">
              <a:latin typeface="+mn-lt"/>
            </a:endParaRPr>
          </a:p>
        </p:txBody>
      </p:sp>
      <p:sp>
        <p:nvSpPr>
          <p:cNvPr id="12291" name="Rectangle 4"/>
          <p:cNvSpPr>
            <a:spLocks noGrp="1" noChangeArrowheads="1"/>
          </p:cNvSpPr>
          <p:nvPr>
            <p:ph sz="half" idx="1"/>
          </p:nvPr>
        </p:nvSpPr>
        <p:spPr>
          <a:xfrm>
            <a:off x="431074" y="1690688"/>
            <a:ext cx="4191000" cy="4953000"/>
          </a:xfrm>
        </p:spPr>
        <p:txBody>
          <a:bodyPr>
            <a:normAutofit fontScale="92500" lnSpcReduction="10000"/>
          </a:bodyPr>
          <a:lstStyle/>
          <a:p>
            <a:pPr algn="ctr" eaLnBrk="1" hangingPunct="1">
              <a:lnSpc>
                <a:spcPct val="90000"/>
              </a:lnSpc>
              <a:buFont typeface="Wingdings" panose="05000000000000000000" pitchFamily="2" charset="2"/>
              <a:buNone/>
            </a:pPr>
            <a:r>
              <a:rPr lang="en-US" altLang="en-US" b="1" u="sng" dirty="0">
                <a:solidFill>
                  <a:srgbClr val="C00000"/>
                </a:solidFill>
              </a:rPr>
              <a:t>Traditional Perspectives</a:t>
            </a:r>
          </a:p>
          <a:p>
            <a:r>
              <a:rPr lang="en-US" altLang="en-US" dirty="0"/>
              <a:t>Antitrust analysis was a “sorting” function</a:t>
            </a:r>
          </a:p>
          <a:p>
            <a:pPr eaLnBrk="1" hangingPunct="1">
              <a:lnSpc>
                <a:spcPct val="90000"/>
              </a:lnSpc>
            </a:pPr>
            <a:r>
              <a:rPr lang="en-US" altLang="en-US" dirty="0"/>
              <a:t>Categorization Critical:</a:t>
            </a:r>
          </a:p>
          <a:p>
            <a:pPr lvl="1" eaLnBrk="1" hangingPunct="1">
              <a:lnSpc>
                <a:spcPct val="90000"/>
              </a:lnSpc>
            </a:pPr>
            <a:r>
              <a:rPr lang="en-US" altLang="en-US" dirty="0"/>
              <a:t>Agreement vs Unilateral </a:t>
            </a:r>
          </a:p>
          <a:p>
            <a:pPr lvl="1" eaLnBrk="1" hangingPunct="1">
              <a:lnSpc>
                <a:spcPct val="90000"/>
              </a:lnSpc>
            </a:pPr>
            <a:r>
              <a:rPr lang="en-US" altLang="en-US" dirty="0"/>
              <a:t>Horizontal vs. Vertical</a:t>
            </a:r>
          </a:p>
          <a:p>
            <a:pPr lvl="1" eaLnBrk="1" hangingPunct="1">
              <a:lnSpc>
                <a:spcPct val="90000"/>
              </a:lnSpc>
            </a:pPr>
            <a:r>
              <a:rPr lang="en-US" altLang="en-US" dirty="0"/>
              <a:t>Per se vs. Rule of Reason</a:t>
            </a:r>
          </a:p>
          <a:p>
            <a:pPr lvl="1" eaLnBrk="1" hangingPunct="1">
              <a:lnSpc>
                <a:spcPct val="90000"/>
              </a:lnSpc>
            </a:pPr>
            <a:r>
              <a:rPr lang="en-US" altLang="en-US" dirty="0" err="1"/>
              <a:t>Intrabrand</a:t>
            </a:r>
            <a:r>
              <a:rPr lang="en-US" altLang="en-US" dirty="0"/>
              <a:t> vs. </a:t>
            </a:r>
            <a:r>
              <a:rPr lang="en-US" altLang="en-US" dirty="0" err="1"/>
              <a:t>Interbrand</a:t>
            </a:r>
            <a:endParaRPr lang="en-US" altLang="en-US" dirty="0"/>
          </a:p>
          <a:p>
            <a:pPr lvl="1" eaLnBrk="1" hangingPunct="1">
              <a:lnSpc>
                <a:spcPct val="90000"/>
              </a:lnSpc>
            </a:pPr>
            <a:r>
              <a:rPr lang="en-US" altLang="en-US" dirty="0"/>
              <a:t>Price vs. Non-Price</a:t>
            </a:r>
          </a:p>
          <a:p>
            <a:pPr lvl="1" eaLnBrk="1" hangingPunct="1">
              <a:lnSpc>
                <a:spcPct val="90000"/>
              </a:lnSpc>
            </a:pPr>
            <a:r>
              <a:rPr lang="en-US" altLang="en-US" dirty="0"/>
              <a:t>Market power vs. Competitive market</a:t>
            </a:r>
          </a:p>
          <a:p>
            <a:r>
              <a:rPr lang="en-US" altLang="en-US" i="1" dirty="0"/>
              <a:t>These are essentially presumptions</a:t>
            </a:r>
          </a:p>
        </p:txBody>
      </p:sp>
      <p:sp>
        <p:nvSpPr>
          <p:cNvPr id="12292" name="Rectangle 5"/>
          <p:cNvSpPr>
            <a:spLocks noGrp="1" noChangeArrowheads="1"/>
          </p:cNvSpPr>
          <p:nvPr>
            <p:ph sz="half" idx="2"/>
          </p:nvPr>
        </p:nvSpPr>
        <p:spPr/>
        <p:txBody>
          <a:bodyPr>
            <a:normAutofit fontScale="92500" lnSpcReduction="10000"/>
          </a:bodyPr>
          <a:lstStyle/>
          <a:p>
            <a:pPr algn="ctr" eaLnBrk="1" hangingPunct="1">
              <a:lnSpc>
                <a:spcPct val="80000"/>
              </a:lnSpc>
              <a:buFont typeface="Wingdings" panose="05000000000000000000" pitchFamily="2" charset="2"/>
              <a:buNone/>
            </a:pPr>
            <a:r>
              <a:rPr lang="en-US" altLang="en-US" b="1" u="sng" dirty="0">
                <a:solidFill>
                  <a:srgbClr val="C00000"/>
                </a:solidFill>
              </a:rPr>
              <a:t>Modern Perspectives</a:t>
            </a:r>
          </a:p>
          <a:p>
            <a:pPr eaLnBrk="1" hangingPunct="1">
              <a:lnSpc>
                <a:spcPct val="80000"/>
              </a:lnSpc>
            </a:pPr>
            <a:r>
              <a:rPr lang="en-US" altLang="en-US" dirty="0"/>
              <a:t>“First Principles”</a:t>
            </a:r>
            <a:r>
              <a:rPr lang="en-US" altLang="en-US" b="1" i="1" dirty="0"/>
              <a:t> </a:t>
            </a:r>
          </a:p>
          <a:p>
            <a:pPr lvl="1" eaLnBrk="1" hangingPunct="1">
              <a:lnSpc>
                <a:spcPct val="80000"/>
              </a:lnSpc>
            </a:pPr>
            <a:r>
              <a:rPr lang="en-US" altLang="en-US" dirty="0"/>
              <a:t>Focus on Competitive Effects</a:t>
            </a:r>
          </a:p>
          <a:p>
            <a:pPr lvl="1" eaLnBrk="1" hangingPunct="1">
              <a:lnSpc>
                <a:spcPct val="80000"/>
              </a:lnSpc>
            </a:pPr>
            <a:r>
              <a:rPr lang="en-US" altLang="en-US" dirty="0"/>
              <a:t>Collusive/Exclusionary anticompetitive effects</a:t>
            </a:r>
          </a:p>
          <a:p>
            <a:pPr lvl="1" eaLnBrk="1" hangingPunct="1">
              <a:lnSpc>
                <a:spcPct val="80000"/>
              </a:lnSpc>
            </a:pPr>
            <a:r>
              <a:rPr lang="en-US" altLang="en-US" dirty="0"/>
              <a:t>Conduct that facilitates acquisition or maintenance of market power</a:t>
            </a:r>
          </a:p>
          <a:p>
            <a:pPr lvl="1" eaLnBrk="1" hangingPunct="1">
              <a:lnSpc>
                <a:spcPct val="80000"/>
              </a:lnSpc>
            </a:pPr>
            <a:r>
              <a:rPr lang="en-US" altLang="en-US" dirty="0"/>
              <a:t>Protect efficiencies that lead to procompetitive effects</a:t>
            </a:r>
          </a:p>
          <a:p>
            <a:pPr>
              <a:lnSpc>
                <a:spcPct val="80000"/>
              </a:lnSpc>
            </a:pPr>
            <a:r>
              <a:rPr lang="en-US" altLang="en-US" dirty="0"/>
              <a:t>Economic analysis thus plays a central role in this modern approach </a:t>
            </a:r>
          </a:p>
          <a:p>
            <a:pPr>
              <a:lnSpc>
                <a:spcPct val="80000"/>
              </a:lnSpc>
            </a:pPr>
            <a:r>
              <a:rPr lang="en-US" altLang="en-US" dirty="0"/>
              <a:t>Although focus is placed on effects, presumptions still matter</a:t>
            </a:r>
          </a:p>
        </p:txBody>
      </p:sp>
      <p:sp>
        <p:nvSpPr>
          <p:cNvPr id="12293" name="Slide Number Placeholder 6"/>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48EA0B3F-B661-4CA5-8837-4B70BF4E7AED}" type="slidenum">
              <a:rPr lang="en-US" altLang="en-US" sz="1400"/>
              <a:pPr>
                <a:spcBef>
                  <a:spcPct val="0"/>
                </a:spcBef>
                <a:buFontTx/>
                <a:buNone/>
              </a:pPr>
              <a:t>4</a:t>
            </a:fld>
            <a:endParaRPr lang="en-US" altLang="en-US" sz="1400"/>
          </a:p>
        </p:txBody>
      </p:sp>
    </p:spTree>
    <p:extLst>
      <p:ext uri="{BB962C8B-B14F-4D97-AF65-F5344CB8AC3E}">
        <p14:creationId xmlns:p14="http://schemas.microsoft.com/office/powerpoint/2010/main" val="2383991675"/>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186E33-766B-4CCB-A251-C2048CD3D43A}"/>
              </a:ext>
            </a:extLst>
          </p:cNvPr>
          <p:cNvSpPr>
            <a:spLocks noGrp="1"/>
          </p:cNvSpPr>
          <p:nvPr>
            <p:ph type="title"/>
          </p:nvPr>
        </p:nvSpPr>
        <p:spPr>
          <a:xfrm>
            <a:off x="838200" y="344577"/>
            <a:ext cx="10515600" cy="1325563"/>
          </a:xfrm>
        </p:spPr>
        <p:txBody>
          <a:bodyPr/>
          <a:lstStyle/>
          <a:p>
            <a:r>
              <a:rPr lang="en-US" dirty="0"/>
              <a:t>                  Types and Sources of Presumptions</a:t>
            </a:r>
          </a:p>
        </p:txBody>
      </p:sp>
      <p:sp>
        <p:nvSpPr>
          <p:cNvPr id="4" name="Slide Number Placeholder 3">
            <a:extLst>
              <a:ext uri="{FF2B5EF4-FFF2-40B4-BE49-F238E27FC236}">
                <a16:creationId xmlns:a16="http://schemas.microsoft.com/office/drawing/2014/main" id="{47D45EA2-E0DB-4C55-97FB-2369A0359ABE}"/>
              </a:ext>
            </a:extLst>
          </p:cNvPr>
          <p:cNvSpPr>
            <a:spLocks noGrp="1"/>
          </p:cNvSpPr>
          <p:nvPr>
            <p:ph type="sldNum" sz="quarter" idx="12"/>
          </p:nvPr>
        </p:nvSpPr>
        <p:spPr/>
        <p:txBody>
          <a:bodyPr/>
          <a:lstStyle/>
          <a:p>
            <a:fld id="{37C7E6BD-9F4D-4CC1-82B4-1BBBEC44B5AC}" type="slidenum">
              <a:rPr lang="en-US" smtClean="0"/>
              <a:t>40</a:t>
            </a:fld>
            <a:endParaRPr lang="en-US"/>
          </a:p>
        </p:txBody>
      </p:sp>
      <p:sp>
        <p:nvSpPr>
          <p:cNvPr id="5" name="Text Placeholder 4">
            <a:extLst>
              <a:ext uri="{FF2B5EF4-FFF2-40B4-BE49-F238E27FC236}">
                <a16:creationId xmlns:a16="http://schemas.microsoft.com/office/drawing/2014/main" id="{0DE97F7A-2993-434A-A811-01A75573FA63}"/>
              </a:ext>
            </a:extLst>
          </p:cNvPr>
          <p:cNvSpPr txBox="1">
            <a:spLocks/>
          </p:cNvSpPr>
          <p:nvPr/>
        </p:nvSpPr>
        <p:spPr>
          <a:xfrm>
            <a:off x="5921692" y="1535858"/>
            <a:ext cx="5157787" cy="628154"/>
          </a:xfrm>
          <a:prstGeom prst="rect">
            <a:avLst/>
          </a:prstGeom>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en-US" sz="2400" dirty="0">
                <a:solidFill>
                  <a:srgbClr val="C00000"/>
                </a:solidFill>
              </a:rPr>
              <a:t>       </a:t>
            </a:r>
            <a:r>
              <a:rPr lang="en-US" sz="2400" u="sng" dirty="0">
                <a:solidFill>
                  <a:srgbClr val="C00000"/>
                </a:solidFill>
              </a:rPr>
              <a:t>Useful Sources of Presumptions</a:t>
            </a:r>
          </a:p>
        </p:txBody>
      </p:sp>
      <p:sp>
        <p:nvSpPr>
          <p:cNvPr id="6" name="Content Placeholder 2">
            <a:extLst>
              <a:ext uri="{FF2B5EF4-FFF2-40B4-BE49-F238E27FC236}">
                <a16:creationId xmlns:a16="http://schemas.microsoft.com/office/drawing/2014/main" id="{74AF4161-5242-41E3-AA11-0812BE891E02}"/>
              </a:ext>
            </a:extLst>
          </p:cNvPr>
          <p:cNvSpPr txBox="1">
            <a:spLocks/>
          </p:cNvSpPr>
          <p:nvPr/>
        </p:nvSpPr>
        <p:spPr>
          <a:xfrm>
            <a:off x="5969487" y="5133105"/>
            <a:ext cx="5377815" cy="1623925"/>
          </a:xfrm>
          <a:prstGeom prst="rect">
            <a:avLst/>
          </a:prstGeom>
          <a:ln>
            <a:solidFill>
              <a:srgbClr val="C00000"/>
            </a:solidFill>
          </a:ln>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2000" dirty="0"/>
              <a:t>Adopting presumptions to justify outcome preferred on other grounds</a:t>
            </a:r>
          </a:p>
          <a:p>
            <a:r>
              <a:rPr lang="en-US" sz="2000" dirty="0"/>
              <a:t>Confirmation bias</a:t>
            </a:r>
          </a:p>
          <a:p>
            <a:r>
              <a:rPr lang="en-US" sz="2000" dirty="0"/>
              <a:t>Over-confidence/unwillingness to revisit beliefs</a:t>
            </a:r>
          </a:p>
          <a:p>
            <a:pPr marL="0" indent="0">
              <a:buFont typeface="Arial" panose="020B0604020202020204" pitchFamily="34" charset="0"/>
              <a:buNone/>
            </a:pPr>
            <a:endParaRPr lang="en-US" sz="2400" dirty="0"/>
          </a:p>
        </p:txBody>
      </p:sp>
      <p:sp>
        <p:nvSpPr>
          <p:cNvPr id="7" name="Content Placeholder 2">
            <a:extLst>
              <a:ext uri="{FF2B5EF4-FFF2-40B4-BE49-F238E27FC236}">
                <a16:creationId xmlns:a16="http://schemas.microsoft.com/office/drawing/2014/main" id="{B33CE9E0-0F7C-4C33-BB3E-434F4FC4AE98}"/>
              </a:ext>
            </a:extLst>
          </p:cNvPr>
          <p:cNvSpPr txBox="1">
            <a:spLocks/>
          </p:cNvSpPr>
          <p:nvPr/>
        </p:nvSpPr>
        <p:spPr>
          <a:xfrm>
            <a:off x="5921692" y="1968043"/>
            <a:ext cx="5432107" cy="2403159"/>
          </a:xfrm>
          <a:prstGeom prst="rect">
            <a:avLst/>
          </a:prstGeom>
          <a:ln>
            <a:solidFill>
              <a:srgbClr val="C00000"/>
            </a:solidFill>
          </a:ln>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2000" dirty="0"/>
              <a:t>Economic logic and ana</a:t>
            </a:r>
            <a:r>
              <a:rPr lang="en-US" sz="2000" b="1" dirty="0"/>
              <a:t>l</a:t>
            </a:r>
            <a:r>
              <a:rPr lang="en-US" sz="2000" dirty="0"/>
              <a:t>ysis</a:t>
            </a:r>
          </a:p>
          <a:p>
            <a:r>
              <a:rPr lang="en-US" sz="2000" dirty="0"/>
              <a:t>Historical economic evidence (e.g., economic studies)</a:t>
            </a:r>
          </a:p>
          <a:p>
            <a:r>
              <a:rPr lang="en-US" sz="2000" dirty="0"/>
              <a:t>Judicial experience </a:t>
            </a:r>
          </a:p>
          <a:p>
            <a:r>
              <a:rPr lang="en-US" sz="2000" dirty="0"/>
              <a:t>Market/antitrust ideology (liberty; inequality; fear of political power; laissez-faire; market power relationships)</a:t>
            </a:r>
          </a:p>
          <a:p>
            <a:pPr marL="0" indent="0">
              <a:buNone/>
            </a:pPr>
            <a:endParaRPr lang="en-US" sz="2000" dirty="0"/>
          </a:p>
        </p:txBody>
      </p:sp>
      <p:sp>
        <p:nvSpPr>
          <p:cNvPr id="8" name="Text Placeholder 4">
            <a:extLst>
              <a:ext uri="{FF2B5EF4-FFF2-40B4-BE49-F238E27FC236}">
                <a16:creationId xmlns:a16="http://schemas.microsoft.com/office/drawing/2014/main" id="{A4FE6280-6DC3-46BA-8FAA-1C74460D9227}"/>
              </a:ext>
            </a:extLst>
          </p:cNvPr>
          <p:cNvSpPr txBox="1">
            <a:spLocks/>
          </p:cNvSpPr>
          <p:nvPr/>
        </p:nvSpPr>
        <p:spPr>
          <a:xfrm>
            <a:off x="5608501" y="4549840"/>
            <a:ext cx="5025545" cy="534907"/>
          </a:xfrm>
          <a:prstGeom prst="rect">
            <a:avLst/>
          </a:prstGeom>
        </p:spPr>
        <p:txBody>
          <a:bodyPr vert="horz" lIns="91440" tIns="45720" rIns="91440" bIns="45720" rtlCol="0" anchor="b">
            <a:normAutofit fontScale="85000" lnSpcReduction="10000"/>
          </a:bodyPr>
          <a:lstStyle>
            <a:lvl1pPr marL="0" indent="0" algn="l" defTabSz="914400" rtl="0" eaLnBrk="1" latinLnBrk="0" hangingPunct="1">
              <a:lnSpc>
                <a:spcPct val="90000"/>
              </a:lnSpc>
              <a:spcBef>
                <a:spcPts val="1000"/>
              </a:spcBef>
              <a:buFont typeface="Arial" panose="020B0604020202020204" pitchFamily="34" charset="0"/>
              <a:buNone/>
              <a:defRPr sz="2400" b="1"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sz="2000" b="1"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1800" b="1"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5pPr>
            <a:lvl6pPr marL="22860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6pPr>
            <a:lvl7pPr marL="27432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7pPr>
            <a:lvl8pPr marL="32004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8pPr>
            <a:lvl9pPr marL="36576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9pPr>
          </a:lstStyle>
          <a:p>
            <a:r>
              <a:rPr lang="en-US" b="0" dirty="0">
                <a:solidFill>
                  <a:srgbClr val="C00000"/>
                </a:solidFill>
              </a:rPr>
              <a:t>	</a:t>
            </a:r>
            <a:r>
              <a:rPr lang="en-US" sz="2600" b="0" u="sng" dirty="0">
                <a:solidFill>
                  <a:srgbClr val="C00000"/>
                </a:solidFill>
              </a:rPr>
              <a:t>Questionable Presumption Sources</a:t>
            </a:r>
            <a:endParaRPr lang="en-US" b="0" u="sng" dirty="0">
              <a:solidFill>
                <a:srgbClr val="C00000"/>
              </a:solidFill>
            </a:endParaRPr>
          </a:p>
        </p:txBody>
      </p:sp>
      <p:sp>
        <p:nvSpPr>
          <p:cNvPr id="11" name="Content Placeholder 2">
            <a:extLst>
              <a:ext uri="{FF2B5EF4-FFF2-40B4-BE49-F238E27FC236}">
                <a16:creationId xmlns:a16="http://schemas.microsoft.com/office/drawing/2014/main" id="{1749C204-1325-45D5-B7C8-23DF694C1C3E}"/>
              </a:ext>
            </a:extLst>
          </p:cNvPr>
          <p:cNvSpPr txBox="1">
            <a:spLocks/>
          </p:cNvSpPr>
          <p:nvPr/>
        </p:nvSpPr>
        <p:spPr>
          <a:xfrm>
            <a:off x="366012" y="1968043"/>
            <a:ext cx="5376053" cy="4788988"/>
          </a:xfrm>
          <a:prstGeom prst="rect">
            <a:avLst/>
          </a:prstGeom>
          <a:ln>
            <a:solidFill>
              <a:srgbClr val="C00000"/>
            </a:solidFill>
          </a:ln>
        </p:spPr>
        <p:txBody>
          <a:bodyPr vert="horz" lIns="91440" tIns="45720" rIns="91440" bIns="45720" rtlCol="0" anchor="b">
            <a:normAutofit fontScale="77500" lnSpcReduction="20000"/>
          </a:bodyPr>
          <a:lstStyle>
            <a:lvl1pPr marL="0" indent="0" algn="l" defTabSz="914400" rtl="0" eaLnBrk="1" latinLnBrk="0" hangingPunct="1">
              <a:lnSpc>
                <a:spcPct val="90000"/>
              </a:lnSpc>
              <a:spcBef>
                <a:spcPts val="1000"/>
              </a:spcBef>
              <a:buFont typeface="Arial" panose="020B0604020202020204" pitchFamily="34" charset="0"/>
              <a:buNone/>
              <a:defRPr sz="2400" b="1"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sz="2000" b="1" kern="1200">
                <a:solidFill>
                  <a:schemeClr val="tx1"/>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sz="1800" b="1" kern="1200">
                <a:solidFill>
                  <a:schemeClr val="tx1"/>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5pPr>
            <a:lvl6pPr marL="22860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6pPr>
            <a:lvl7pPr marL="27432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7pPr>
            <a:lvl8pPr marL="32004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8pPr>
            <a:lvl9pPr marL="3657600" indent="0" algn="l" defTabSz="914400" rtl="0" eaLnBrk="1" latinLnBrk="0" hangingPunct="1">
              <a:lnSpc>
                <a:spcPct val="90000"/>
              </a:lnSpc>
              <a:spcBef>
                <a:spcPts val="500"/>
              </a:spcBef>
              <a:buFont typeface="Arial" panose="020B0604020202020204" pitchFamily="34" charset="0"/>
              <a:buNone/>
              <a:defRPr sz="1600" b="1" kern="1200">
                <a:solidFill>
                  <a:schemeClr val="tx1"/>
                </a:solidFill>
                <a:latin typeface="+mn-lt"/>
                <a:ea typeface="+mn-ea"/>
                <a:cs typeface="+mn-cs"/>
              </a:defRPr>
            </a:lvl9pPr>
          </a:lstStyle>
          <a:p>
            <a:r>
              <a:rPr lang="en-US" sz="3400" b="0" dirty="0">
                <a:solidFill>
                  <a:srgbClr val="C00000"/>
                </a:solidFill>
              </a:rPr>
              <a:t>        </a:t>
            </a:r>
            <a:r>
              <a:rPr lang="en-US" sz="2800" b="0" u="sng" dirty="0">
                <a:solidFill>
                  <a:srgbClr val="C00000"/>
                </a:solidFill>
              </a:rPr>
              <a:t>Types of Presumptions</a:t>
            </a:r>
            <a:br>
              <a:rPr lang="en-US" sz="3300" b="0" i="1" dirty="0">
                <a:solidFill>
                  <a:srgbClr val="C00000"/>
                </a:solidFill>
              </a:rPr>
            </a:br>
            <a:endParaRPr lang="en-US" sz="3300" b="0" i="1" dirty="0">
              <a:solidFill>
                <a:srgbClr val="C00000"/>
              </a:solidFill>
            </a:endParaRPr>
          </a:p>
          <a:p>
            <a:pPr marL="342900" indent="-342900">
              <a:buFont typeface="Arial" panose="020B0604020202020204" pitchFamily="34" charset="0"/>
              <a:buChar char="•"/>
            </a:pPr>
            <a:r>
              <a:rPr lang="en-US" sz="2200" b="0" dirty="0"/>
              <a:t>Factual inference presumptions (from IO Economics)</a:t>
            </a:r>
          </a:p>
          <a:p>
            <a:pPr marL="800100" lvl="1" indent="-342900">
              <a:buFont typeface="Arial" panose="020B0604020202020204" pitchFamily="34" charset="0"/>
              <a:buChar char="•"/>
            </a:pPr>
            <a:r>
              <a:rPr lang="en-US" sz="1900" b="0" dirty="0"/>
              <a:t>Impact of conduct on welfare</a:t>
            </a:r>
          </a:p>
          <a:p>
            <a:pPr marL="800100" lvl="1" indent="-342900">
              <a:buFont typeface="Arial" panose="020B0604020202020204" pitchFamily="34" charset="0"/>
              <a:buChar char="•"/>
            </a:pPr>
            <a:r>
              <a:rPr lang="en-US" sz="1900" b="0" dirty="0"/>
              <a:t>Likelihood and speed of market self-correction</a:t>
            </a:r>
          </a:p>
          <a:p>
            <a:pPr marL="342900" indent="-342900">
              <a:buFont typeface="Arial" panose="020B0604020202020204" pitchFamily="34" charset="0"/>
              <a:buChar char="•"/>
            </a:pPr>
            <a:r>
              <a:rPr lang="en-US" sz="2200" b="0" dirty="0"/>
              <a:t>Statutory presumptions (language of statute; e.g., incipiency)</a:t>
            </a:r>
          </a:p>
          <a:p>
            <a:pPr marL="342900" indent="-342900">
              <a:buFont typeface="Arial" panose="020B0604020202020204" pitchFamily="34" charset="0"/>
              <a:buChar char="•"/>
            </a:pPr>
            <a:r>
              <a:rPr lang="en-US" sz="2200" b="0" dirty="0"/>
              <a:t>Policy presumptions </a:t>
            </a:r>
          </a:p>
          <a:p>
            <a:pPr marL="800100" lvl="1" indent="-342900">
              <a:buFont typeface="Arial" panose="020B0604020202020204" pitchFamily="34" charset="0"/>
              <a:buChar char="•"/>
            </a:pPr>
            <a:r>
              <a:rPr lang="en-US" sz="1900" b="0" dirty="0"/>
              <a:t>Overarching policies (e.g., support for market economy; </a:t>
            </a:r>
          </a:p>
          <a:p>
            <a:pPr marL="800100" lvl="1" indent="-342900">
              <a:buFont typeface="Arial" panose="020B0604020202020204" pitchFamily="34" charset="0"/>
              <a:buChar char="•"/>
            </a:pPr>
            <a:r>
              <a:rPr lang="en-US" sz="1900" b="0" dirty="0"/>
              <a:t>Error costs and impact on deterrence (false positives/false negatives) </a:t>
            </a:r>
          </a:p>
          <a:p>
            <a:pPr marL="1200150" lvl="2" indent="-285750">
              <a:buFont typeface="Arial" panose="020B0604020202020204" pitchFamily="34" charset="0"/>
              <a:buChar char="•"/>
            </a:pPr>
            <a:r>
              <a:rPr lang="en-US" sz="1900" b="0" dirty="0"/>
              <a:t>Administrability</a:t>
            </a:r>
          </a:p>
          <a:p>
            <a:pPr marL="1200150" lvl="2" indent="-285750">
              <a:buFont typeface="Arial" panose="020B0604020202020204" pitchFamily="34" charset="0"/>
              <a:buChar char="•"/>
            </a:pPr>
            <a:r>
              <a:rPr lang="en-US" sz="1900" b="0" dirty="0"/>
              <a:t>Reliability of judges and juries to evaluate law, economics and evidence in unbiased way </a:t>
            </a:r>
          </a:p>
          <a:p>
            <a:pPr marL="342900" indent="-342900">
              <a:buFont typeface="Arial" panose="020B0604020202020204" pitchFamily="34" charset="0"/>
              <a:buChar char="•"/>
            </a:pPr>
            <a:r>
              <a:rPr lang="en-US" sz="2200" b="0" dirty="0">
                <a:sym typeface="Wingdings" panose="05000000000000000000" pitchFamily="2" charset="2"/>
              </a:rPr>
              <a:t>Statutory and policy-based presumptions are more difficult to rebut </a:t>
            </a:r>
          </a:p>
          <a:p>
            <a:pPr marL="800100" lvl="1" indent="-342900">
              <a:buFont typeface="Arial" panose="020B0604020202020204" pitchFamily="34" charset="0"/>
              <a:buChar char="•"/>
            </a:pPr>
            <a:r>
              <a:rPr lang="en-US" sz="1900" b="0" dirty="0">
                <a:sym typeface="Wingdings" panose="05000000000000000000" pitchFamily="2" charset="2"/>
              </a:rPr>
              <a:t>E.g., Support </a:t>
            </a:r>
            <a:r>
              <a:rPr lang="en-US" sz="1900" b="0" dirty="0"/>
              <a:t>for market economy in </a:t>
            </a:r>
            <a:r>
              <a:rPr lang="en-US" sz="1900" b="0" i="1" dirty="0"/>
              <a:t>Engineers</a:t>
            </a:r>
            <a:endParaRPr lang="en-US" sz="1900" b="0" dirty="0"/>
          </a:p>
          <a:p>
            <a:pPr marL="800100" lvl="1" indent="-342900">
              <a:buFont typeface="Arial" panose="020B0604020202020204" pitchFamily="34" charset="0"/>
              <a:buChar char="•"/>
            </a:pPr>
            <a:r>
              <a:rPr lang="en-US" sz="1900" b="0" dirty="0">
                <a:sym typeface="Wingdings" panose="05000000000000000000" pitchFamily="2" charset="2"/>
              </a:rPr>
              <a:t>E.g., Deterrence/administrability concerns in </a:t>
            </a:r>
            <a:r>
              <a:rPr lang="en-US" sz="1900" b="0" i="1" dirty="0">
                <a:sym typeface="Wingdings" panose="05000000000000000000" pitchFamily="2" charset="2"/>
              </a:rPr>
              <a:t>Trenton Potteries </a:t>
            </a:r>
            <a:r>
              <a:rPr lang="en-US" sz="1900" b="0" dirty="0">
                <a:sym typeface="Wingdings" panose="05000000000000000000" pitchFamily="2" charset="2"/>
              </a:rPr>
              <a:t>or </a:t>
            </a:r>
            <a:r>
              <a:rPr lang="en-US" sz="1900" b="0" i="1" dirty="0">
                <a:sym typeface="Wingdings" panose="05000000000000000000" pitchFamily="2" charset="2"/>
              </a:rPr>
              <a:t>Brooke Group</a:t>
            </a:r>
            <a:r>
              <a:rPr lang="en-US" sz="1900" b="0" dirty="0">
                <a:sym typeface="Wingdings" panose="05000000000000000000" pitchFamily="2" charset="2"/>
              </a:rPr>
              <a:t> </a:t>
            </a:r>
            <a:endParaRPr lang="en-US" sz="1400" b="0" dirty="0">
              <a:sym typeface="Wingdings" panose="05000000000000000000" pitchFamily="2" charset="2"/>
            </a:endParaRPr>
          </a:p>
          <a:p>
            <a:endParaRPr lang="en-US" b="0" dirty="0"/>
          </a:p>
          <a:p>
            <a:endParaRPr lang="en-US" b="0" dirty="0"/>
          </a:p>
        </p:txBody>
      </p:sp>
    </p:spTree>
    <p:extLst>
      <p:ext uri="{BB962C8B-B14F-4D97-AF65-F5344CB8AC3E}">
        <p14:creationId xmlns:p14="http://schemas.microsoft.com/office/powerpoint/2010/main" val="3808632370"/>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p:txBody>
          <a:bodyPr>
            <a:normAutofit/>
          </a:bodyPr>
          <a:lstStyle/>
          <a:p>
            <a:pPr eaLnBrk="1" hangingPunct="1"/>
            <a:r>
              <a:rPr lang="en-US" altLang="en-US" dirty="0">
                <a:latin typeface="+mn-lt"/>
                <a:cs typeface="Times New Roman" panose="02020603050405020304" pitchFamily="18" charset="0"/>
              </a:rPr>
              <a:t>Traditional Legal Categories and Triggers for Presumptions</a:t>
            </a:r>
          </a:p>
        </p:txBody>
      </p:sp>
      <p:sp>
        <p:nvSpPr>
          <p:cNvPr id="37891" name="Content Placeholder 2"/>
          <p:cNvSpPr>
            <a:spLocks noGrp="1"/>
          </p:cNvSpPr>
          <p:nvPr>
            <p:ph sz="half" idx="1"/>
          </p:nvPr>
        </p:nvSpPr>
        <p:spPr>
          <a:xfrm>
            <a:off x="448492" y="1585912"/>
            <a:ext cx="4038600" cy="4953000"/>
          </a:xfrm>
        </p:spPr>
        <p:txBody>
          <a:bodyPr>
            <a:normAutofit lnSpcReduction="10000"/>
          </a:bodyPr>
          <a:lstStyle/>
          <a:p>
            <a:pPr marL="0" indent="0" eaLnBrk="1" hangingPunct="1">
              <a:buNone/>
            </a:pPr>
            <a:r>
              <a:rPr lang="en-US" altLang="en-US" sz="2400" dirty="0">
                <a:solidFill>
                  <a:srgbClr val="C00000"/>
                </a:solidFill>
                <a:cs typeface="Times New Roman" panose="02020603050405020304" pitchFamily="18" charset="0"/>
              </a:rPr>
              <a:t>         Traditional </a:t>
            </a:r>
            <a:br>
              <a:rPr lang="en-US" altLang="en-US" sz="2400" dirty="0">
                <a:solidFill>
                  <a:srgbClr val="C00000"/>
                </a:solidFill>
                <a:cs typeface="Times New Roman" panose="02020603050405020304" pitchFamily="18" charset="0"/>
              </a:rPr>
            </a:br>
            <a:r>
              <a:rPr lang="en-US" altLang="en-US" sz="2400" u="sng" dirty="0">
                <a:solidFill>
                  <a:srgbClr val="C00000"/>
                </a:solidFill>
                <a:cs typeface="Times New Roman" panose="02020603050405020304" pitchFamily="18" charset="0"/>
              </a:rPr>
              <a:t>Presumption “Triggers” </a:t>
            </a:r>
          </a:p>
          <a:p>
            <a:r>
              <a:rPr lang="en-US" altLang="en-US" sz="2000" dirty="0">
                <a:cs typeface="Times New Roman" panose="02020603050405020304" pitchFamily="18" charset="0"/>
              </a:rPr>
              <a:t>Concerted vs. unilateral conduct</a:t>
            </a:r>
          </a:p>
          <a:p>
            <a:r>
              <a:rPr lang="en-US" altLang="en-US" sz="2000" dirty="0">
                <a:cs typeface="Times New Roman" panose="02020603050405020304" pitchFamily="18" charset="0"/>
              </a:rPr>
              <a:t>Horizontal vs. vertical Agreements</a:t>
            </a:r>
          </a:p>
          <a:p>
            <a:r>
              <a:rPr lang="en-US" altLang="en-US" sz="2000" dirty="0">
                <a:cs typeface="Times New Roman" panose="02020603050405020304" pitchFamily="18" charset="0"/>
              </a:rPr>
              <a:t>“Naked” restraint vs. Integration</a:t>
            </a:r>
          </a:p>
          <a:p>
            <a:r>
              <a:rPr lang="en-US" altLang="en-US" sz="2000" dirty="0">
                <a:cs typeface="Times New Roman" panose="02020603050405020304" pitchFamily="18" charset="0"/>
              </a:rPr>
              <a:t>Collusive vs exclusionary claims</a:t>
            </a:r>
          </a:p>
          <a:p>
            <a:r>
              <a:rPr lang="en-US" altLang="en-US" sz="2000" dirty="0">
                <a:cs typeface="Times New Roman" panose="02020603050405020304" pitchFamily="18" charset="0"/>
              </a:rPr>
              <a:t>Market power of defendant(s)</a:t>
            </a:r>
          </a:p>
          <a:p>
            <a:r>
              <a:rPr lang="en-US" altLang="en-US" sz="2000" dirty="0">
                <a:cs typeface="Times New Roman" panose="02020603050405020304" pitchFamily="18" charset="0"/>
              </a:rPr>
              <a:t>High vs. low market share and concentration</a:t>
            </a:r>
          </a:p>
          <a:p>
            <a:r>
              <a:rPr lang="en-US" altLang="en-US" sz="2000" dirty="0">
                <a:cs typeface="Times New Roman" panose="02020603050405020304" pitchFamily="18" charset="0"/>
              </a:rPr>
              <a:t>Price vs. non-price conduct</a:t>
            </a:r>
          </a:p>
          <a:p>
            <a:r>
              <a:rPr lang="en-US" altLang="en-US" sz="2000" dirty="0" err="1">
                <a:cs typeface="Times New Roman" panose="02020603050405020304" pitchFamily="18" charset="0"/>
              </a:rPr>
              <a:t>Intrabrand</a:t>
            </a:r>
            <a:r>
              <a:rPr lang="en-US" altLang="en-US" sz="2000" dirty="0">
                <a:cs typeface="Times New Roman" panose="02020603050405020304" pitchFamily="18" charset="0"/>
              </a:rPr>
              <a:t> vs </a:t>
            </a:r>
            <a:r>
              <a:rPr lang="en-US" altLang="en-US" sz="2000" dirty="0" err="1">
                <a:cs typeface="Times New Roman" panose="02020603050405020304" pitchFamily="18" charset="0"/>
              </a:rPr>
              <a:t>interbrand</a:t>
            </a:r>
            <a:r>
              <a:rPr lang="en-US" altLang="en-US" sz="2000" dirty="0">
                <a:cs typeface="Times New Roman" panose="02020603050405020304" pitchFamily="18" charset="0"/>
              </a:rPr>
              <a:t> restraints</a:t>
            </a:r>
          </a:p>
        </p:txBody>
      </p:sp>
      <p:sp>
        <p:nvSpPr>
          <p:cNvPr id="37892" name="Content Placeholder 1"/>
          <p:cNvSpPr>
            <a:spLocks noGrp="1"/>
          </p:cNvSpPr>
          <p:nvPr>
            <p:ph sz="half" idx="2"/>
          </p:nvPr>
        </p:nvSpPr>
        <p:spPr>
          <a:xfrm>
            <a:off x="4385211" y="2682839"/>
            <a:ext cx="1430248" cy="1492321"/>
          </a:xfrm>
          <a:ln w="28575">
            <a:solidFill>
              <a:srgbClr val="0070C0"/>
            </a:solidFill>
            <a:miter lim="800000"/>
            <a:headEnd/>
            <a:tailEnd/>
          </a:ln>
        </p:spPr>
        <p:txBody>
          <a:bodyPr>
            <a:normAutofit lnSpcReduction="10000"/>
          </a:bodyPr>
          <a:lstStyle/>
          <a:p>
            <a:pPr marL="0" indent="0" algn="ctr">
              <a:buNone/>
            </a:pPr>
            <a:r>
              <a:rPr lang="en-US" altLang="en-US" sz="1800" b="1" dirty="0">
                <a:solidFill>
                  <a:srgbClr val="0070C0"/>
                </a:solidFill>
                <a:cs typeface="Times New Roman" panose="02020603050405020304" pitchFamily="18" charset="0"/>
              </a:rPr>
              <a:t>Do these triggers make sense in a First Principles framework?</a:t>
            </a:r>
          </a:p>
        </p:txBody>
      </p:sp>
      <p:sp>
        <p:nvSpPr>
          <p:cNvPr id="37893"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73FB9A48-94D8-46C6-BD72-E4CD59C2F381}" type="slidenum">
              <a:rPr lang="en-US" altLang="en-US" sz="1400"/>
              <a:pPr>
                <a:spcBef>
                  <a:spcPct val="0"/>
                </a:spcBef>
                <a:buFontTx/>
                <a:buNone/>
              </a:pPr>
              <a:t>41</a:t>
            </a:fld>
            <a:endParaRPr lang="en-US" altLang="en-US" sz="1400"/>
          </a:p>
        </p:txBody>
      </p:sp>
      <p:cxnSp>
        <p:nvCxnSpPr>
          <p:cNvPr id="3" name="Straight Arrow Connector 2">
            <a:extLst>
              <a:ext uri="{FF2B5EF4-FFF2-40B4-BE49-F238E27FC236}">
                <a16:creationId xmlns:a16="http://schemas.microsoft.com/office/drawing/2014/main" id="{F0EFDEA6-683D-42AC-9DF2-E0E154C3ECE7}"/>
              </a:ext>
            </a:extLst>
          </p:cNvPr>
          <p:cNvCxnSpPr>
            <a:cxnSpLocks/>
          </p:cNvCxnSpPr>
          <p:nvPr/>
        </p:nvCxnSpPr>
        <p:spPr>
          <a:xfrm flipH="1" flipV="1">
            <a:off x="3982234" y="2140717"/>
            <a:ext cx="632288" cy="409119"/>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0" name="Content Placeholder 6">
            <a:extLst>
              <a:ext uri="{FF2B5EF4-FFF2-40B4-BE49-F238E27FC236}">
                <a16:creationId xmlns:a16="http://schemas.microsoft.com/office/drawing/2014/main" id="{41C9EB42-63A9-4F4D-9906-523C9CEE6C5B}"/>
              </a:ext>
            </a:extLst>
          </p:cNvPr>
          <p:cNvSpPr txBox="1">
            <a:spLocks/>
          </p:cNvSpPr>
          <p:nvPr/>
        </p:nvSpPr>
        <p:spPr>
          <a:xfrm>
            <a:off x="6088294" y="1585912"/>
            <a:ext cx="5044611" cy="4488341"/>
          </a:xfrm>
          <a:prstGeom prst="rect">
            <a:avLst/>
          </a:prstGeom>
        </p:spPr>
        <p:txBody>
          <a:bodyPr>
            <a:normAutofit fontScale="92500" lnSpcReduction="1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2600" i="1" dirty="0"/>
              <a:t>                   </a:t>
            </a:r>
            <a:r>
              <a:rPr lang="en-US" sz="2600" u="sng" dirty="0">
                <a:solidFill>
                  <a:srgbClr val="C00000"/>
                </a:solidFill>
              </a:rPr>
              <a:t>Rebuttal Approaches</a:t>
            </a:r>
          </a:p>
          <a:p>
            <a:r>
              <a:rPr lang="en-US" sz="2200" i="1" dirty="0"/>
              <a:t>Undermine facts on which presumption is based</a:t>
            </a:r>
          </a:p>
          <a:p>
            <a:pPr lvl="1"/>
            <a:r>
              <a:rPr lang="en-US" sz="1900" dirty="0"/>
              <a:t>Rebutted presumption exploded; carries no weight</a:t>
            </a:r>
          </a:p>
          <a:p>
            <a:pPr lvl="1"/>
            <a:r>
              <a:rPr lang="en-US" sz="1900" dirty="0"/>
              <a:t>Example: </a:t>
            </a:r>
            <a:r>
              <a:rPr lang="en-US" sz="1900" i="1" dirty="0"/>
              <a:t>General Dynamics </a:t>
            </a:r>
            <a:r>
              <a:rPr lang="en-US" sz="1900" dirty="0"/>
              <a:t>(corrected market definition implies unconcentrated market, so </a:t>
            </a:r>
            <a:r>
              <a:rPr lang="en-US" sz="1900" dirty="0" err="1"/>
              <a:t>PNB</a:t>
            </a:r>
            <a:r>
              <a:rPr lang="en-US" sz="1900" dirty="0"/>
              <a:t> does not apply)</a:t>
            </a:r>
          </a:p>
          <a:p>
            <a:r>
              <a:rPr lang="en-US" sz="2200" i="1" dirty="0"/>
              <a:t>Offset presumed effects with other relevant facts </a:t>
            </a:r>
          </a:p>
          <a:p>
            <a:pPr lvl="1"/>
            <a:r>
              <a:rPr lang="en-US" sz="1900" dirty="0"/>
              <a:t>Rebutted presumption squeezed; carries weakened weight</a:t>
            </a:r>
          </a:p>
          <a:p>
            <a:pPr lvl="1"/>
            <a:r>
              <a:rPr lang="en-US" sz="1900" dirty="0"/>
              <a:t>Example: </a:t>
            </a:r>
            <a:r>
              <a:rPr lang="en-US" sz="1900" i="1" dirty="0"/>
              <a:t>Baker Hughes </a:t>
            </a:r>
            <a:r>
              <a:rPr lang="en-US" sz="1900" dirty="0"/>
              <a:t>(evidence of low barriers to entry or powerful buyers can weaken or overcome </a:t>
            </a:r>
            <a:r>
              <a:rPr lang="en-US" sz="1900" i="1" dirty="0" err="1"/>
              <a:t>PNB</a:t>
            </a:r>
            <a:r>
              <a:rPr lang="en-US" sz="1900" i="1" dirty="0"/>
              <a:t> </a:t>
            </a:r>
            <a:r>
              <a:rPr lang="en-US" sz="1900" dirty="0"/>
              <a:t>anticompetitive presumption)</a:t>
            </a:r>
          </a:p>
          <a:p>
            <a:endParaRPr lang="en-US" dirty="0"/>
          </a:p>
        </p:txBody>
      </p:sp>
      <p:sp>
        <p:nvSpPr>
          <p:cNvPr id="11" name="Content Placeholder 1">
            <a:extLst>
              <a:ext uri="{FF2B5EF4-FFF2-40B4-BE49-F238E27FC236}">
                <a16:creationId xmlns:a16="http://schemas.microsoft.com/office/drawing/2014/main" id="{1A792411-9BDB-4955-B974-52E5D14921F7}"/>
              </a:ext>
            </a:extLst>
          </p:cNvPr>
          <p:cNvSpPr txBox="1">
            <a:spLocks/>
          </p:cNvSpPr>
          <p:nvPr/>
        </p:nvSpPr>
        <p:spPr>
          <a:xfrm>
            <a:off x="10991063" y="2421760"/>
            <a:ext cx="1125448" cy="747936"/>
          </a:xfrm>
          <a:prstGeom prst="rect">
            <a:avLst/>
          </a:prstGeom>
          <a:ln w="28575">
            <a:solidFill>
              <a:srgbClr val="0070C0"/>
            </a:solidFill>
            <a:miter lim="800000"/>
            <a:headEnd/>
            <a:tailEnd/>
          </a:ln>
        </p:spPr>
        <p:txBody>
          <a:bodyPr vert="horz" lIns="91440" tIns="45720" rIns="91440" bIns="45720" rtlCol="0">
            <a:normAutofit fontScale="92500" lnSpcReduction="1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buFont typeface="Arial" panose="020B0604020202020204" pitchFamily="34" charset="0"/>
              <a:buNone/>
            </a:pPr>
            <a:r>
              <a:rPr lang="en-US" altLang="en-US" sz="1800" b="1" dirty="0">
                <a:solidFill>
                  <a:srgbClr val="0070C0"/>
                </a:solidFill>
                <a:cs typeface="Times New Roman" panose="02020603050405020304" pitchFamily="18" charset="0"/>
              </a:rPr>
              <a:t>As noted on earlier slide</a:t>
            </a:r>
          </a:p>
        </p:txBody>
      </p:sp>
      <p:cxnSp>
        <p:nvCxnSpPr>
          <p:cNvPr id="12" name="Straight Arrow Connector 11">
            <a:extLst>
              <a:ext uri="{FF2B5EF4-FFF2-40B4-BE49-F238E27FC236}">
                <a16:creationId xmlns:a16="http://schemas.microsoft.com/office/drawing/2014/main" id="{CAA18700-20DC-481F-936F-626165D5120D}"/>
              </a:ext>
            </a:extLst>
          </p:cNvPr>
          <p:cNvCxnSpPr>
            <a:cxnSpLocks/>
          </p:cNvCxnSpPr>
          <p:nvPr/>
        </p:nvCxnSpPr>
        <p:spPr>
          <a:xfrm flipH="1" flipV="1">
            <a:off x="10611065" y="1871592"/>
            <a:ext cx="632288" cy="409119"/>
          </a:xfrm>
          <a:prstGeom prst="straightConnector1">
            <a:avLst/>
          </a:prstGeom>
          <a:ln w="3810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60194860"/>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3"/>
          <p:cNvSpPr>
            <a:spLocks noGrp="1" noChangeArrowheads="1"/>
          </p:cNvSpPr>
          <p:nvPr>
            <p:ph idx="1"/>
          </p:nvPr>
        </p:nvSpPr>
        <p:spPr>
          <a:xfrm>
            <a:off x="1981200" y="914401"/>
            <a:ext cx="8229600" cy="5211763"/>
          </a:xfrm>
        </p:spPr>
        <p:txBody>
          <a:bodyPr/>
          <a:lstStyle/>
          <a:p>
            <a:pPr marL="533400" indent="-533400" algn="ctr">
              <a:buNone/>
            </a:pPr>
            <a:r>
              <a:rPr lang="en-US" altLang="en-US" dirty="0"/>
              <a:t> </a:t>
            </a:r>
          </a:p>
        </p:txBody>
      </p:sp>
      <p:sp>
        <p:nvSpPr>
          <p:cNvPr id="29699" name="Rectangle 2"/>
          <p:cNvSpPr>
            <a:spLocks noGrp="1" noChangeArrowheads="1"/>
          </p:cNvSpPr>
          <p:nvPr>
            <p:ph type="title"/>
          </p:nvPr>
        </p:nvSpPr>
        <p:spPr>
          <a:xfrm>
            <a:off x="1850570" y="333375"/>
            <a:ext cx="9245519" cy="733425"/>
          </a:xfrm>
        </p:spPr>
        <p:txBody>
          <a:bodyPr>
            <a:normAutofit fontScale="90000"/>
          </a:bodyPr>
          <a:lstStyle/>
          <a:p>
            <a:pPr eaLnBrk="1" hangingPunct="1"/>
            <a:r>
              <a:rPr lang="en-US" altLang="en-US" sz="3600" i="1" dirty="0"/>
              <a:t>Recall Examples</a:t>
            </a:r>
            <a:r>
              <a:rPr lang="en-US" altLang="en-US" sz="3600" dirty="0"/>
              <a:t>: Over-Deterrence Presumptions: </a:t>
            </a:r>
            <a:br>
              <a:rPr lang="en-US" altLang="en-US" sz="3600" dirty="0"/>
            </a:br>
            <a:endParaRPr lang="en-US" altLang="en-US" sz="3600" dirty="0"/>
          </a:p>
        </p:txBody>
      </p:sp>
      <p:graphicFrame>
        <p:nvGraphicFramePr>
          <p:cNvPr id="4" name="Table 3"/>
          <p:cNvGraphicFramePr>
            <a:graphicFrameLocks noGrp="1"/>
          </p:cNvGraphicFramePr>
          <p:nvPr>
            <p:extLst>
              <p:ext uri="{D42A27DB-BD31-4B8C-83A1-F6EECF244321}">
                <p14:modId xmlns:p14="http://schemas.microsoft.com/office/powerpoint/2010/main" val="3097339571"/>
              </p:ext>
            </p:extLst>
          </p:nvPr>
        </p:nvGraphicFramePr>
        <p:xfrm>
          <a:off x="1556385" y="1219200"/>
          <a:ext cx="9079230" cy="8601610"/>
        </p:xfrm>
        <a:graphic>
          <a:graphicData uri="http://schemas.openxmlformats.org/drawingml/2006/table">
            <a:tbl>
              <a:tblPr firstRow="1" bandRow="1">
                <a:tableStyleId>{21E4AEA4-8DFA-4A89-87EB-49C32662AFE0}</a:tableStyleId>
              </a:tblPr>
              <a:tblGrid>
                <a:gridCol w="4431030">
                  <a:extLst>
                    <a:ext uri="{9D8B030D-6E8A-4147-A177-3AD203B41FA5}">
                      <a16:colId xmlns:a16="http://schemas.microsoft.com/office/drawing/2014/main" val="20000"/>
                    </a:ext>
                  </a:extLst>
                </a:gridCol>
                <a:gridCol w="4648200">
                  <a:extLst>
                    <a:ext uri="{9D8B030D-6E8A-4147-A177-3AD203B41FA5}">
                      <a16:colId xmlns:a16="http://schemas.microsoft.com/office/drawing/2014/main" val="20001"/>
                    </a:ext>
                  </a:extLst>
                </a:gridCol>
              </a:tblGrid>
              <a:tr h="142075">
                <a:tc>
                  <a:txBody>
                    <a:bodyPr/>
                    <a:lstStyle/>
                    <a:p>
                      <a:r>
                        <a:rPr lang="en-US" sz="1800" b="0" dirty="0">
                          <a:latin typeface="+mn-lt"/>
                          <a:cs typeface="Times New Roman" panose="02020603050405020304" pitchFamily="18" charset="0"/>
                        </a:rPr>
                        <a:t>Arguments for caution</a:t>
                      </a:r>
                    </a:p>
                  </a:txBody>
                  <a:tcPr marT="45731" marB="45731">
                    <a:solidFill>
                      <a:srgbClr val="C00000"/>
                    </a:solidFill>
                  </a:tcPr>
                </a:tc>
                <a:tc>
                  <a:txBody>
                    <a:bodyPr/>
                    <a:lstStyle/>
                    <a:p>
                      <a:r>
                        <a:rPr lang="en-US" sz="1800" b="0" dirty="0">
                          <a:latin typeface="+mn-lt"/>
                          <a:cs typeface="Times New Roman" panose="02020603050405020304" pitchFamily="18" charset="0"/>
                        </a:rPr>
                        <a:t>Counter-arguments</a:t>
                      </a:r>
                    </a:p>
                  </a:txBody>
                  <a:tcPr marT="45731" marB="45731">
                    <a:solidFill>
                      <a:srgbClr val="C00000"/>
                    </a:solidFill>
                  </a:tcPr>
                </a:tc>
                <a:extLst>
                  <a:ext uri="{0D108BD9-81ED-4DB2-BD59-A6C34878D82A}">
                    <a16:rowId xmlns:a16="http://schemas.microsoft.com/office/drawing/2014/main" val="10000"/>
                  </a:ext>
                </a:extLst>
              </a:tr>
              <a:tr h="64860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dirty="0">
                          <a:solidFill>
                            <a:srgbClr val="008000"/>
                          </a:solidFill>
                          <a:latin typeface="+mn-lt"/>
                          <a:cs typeface="Times New Roman" panose="02020603050405020304" pitchFamily="18" charset="0"/>
                        </a:rPr>
                        <a:t>Successful exclusion is rare.</a:t>
                      </a:r>
                    </a:p>
                    <a:p>
                      <a:pPr>
                        <a:spcAft>
                          <a:spcPts val="0"/>
                        </a:spcAft>
                      </a:pPr>
                      <a:endParaRPr lang="en-US" sz="1800" b="0" dirty="0">
                        <a:solidFill>
                          <a:srgbClr val="008000"/>
                        </a:solidFill>
                        <a:latin typeface="+mn-lt"/>
                        <a:cs typeface="Times New Roman" panose="02020603050405020304" pitchFamily="18" charset="0"/>
                      </a:endParaRPr>
                    </a:p>
                    <a:p>
                      <a:pPr>
                        <a:spcAft>
                          <a:spcPts val="0"/>
                        </a:spcAft>
                      </a:pPr>
                      <a:endParaRPr lang="en-US" sz="1800" b="0" dirty="0">
                        <a:solidFill>
                          <a:srgbClr val="008000"/>
                        </a:solidFill>
                        <a:latin typeface="+mn-lt"/>
                        <a:cs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b="0" dirty="0">
                        <a:solidFill>
                          <a:srgbClr val="008000"/>
                        </a:solidFill>
                        <a:latin typeface="+mn-lt"/>
                        <a:cs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b="0" dirty="0">
                        <a:solidFill>
                          <a:srgbClr val="008000"/>
                        </a:solidFill>
                        <a:latin typeface="+mn-lt"/>
                        <a:cs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dirty="0">
                          <a:solidFill>
                            <a:srgbClr val="008000"/>
                          </a:solidFill>
                          <a:latin typeface="+mn-lt"/>
                          <a:cs typeface="Times New Roman" panose="02020603050405020304" pitchFamily="18" charset="0"/>
                        </a:rPr>
                        <a:t>Rivals can protect themselves</a:t>
                      </a:r>
                      <a:r>
                        <a:rPr lang="en-US" sz="1800" b="0" baseline="0" dirty="0">
                          <a:solidFill>
                            <a:srgbClr val="008000"/>
                          </a:solidFill>
                          <a:latin typeface="+mn-lt"/>
                          <a:cs typeface="Times New Roman" panose="02020603050405020304" pitchFamily="18" charset="0"/>
                        </a:rPr>
                        <a:t> in the market.</a:t>
                      </a:r>
                      <a:endParaRPr lang="en-US" sz="1800" b="0" dirty="0">
                        <a:solidFill>
                          <a:srgbClr val="008000"/>
                        </a:solidFill>
                        <a:latin typeface="+mn-lt"/>
                        <a:cs typeface="Times New Roman" panose="02020603050405020304" pitchFamily="18" charset="0"/>
                      </a:endParaRPr>
                    </a:p>
                    <a:p>
                      <a:pPr>
                        <a:spcAft>
                          <a:spcPts val="0"/>
                        </a:spcAft>
                      </a:pPr>
                      <a:endParaRPr lang="en-US" sz="1800" b="0" dirty="0">
                        <a:solidFill>
                          <a:srgbClr val="008000"/>
                        </a:solidFill>
                        <a:latin typeface="+mn-lt"/>
                        <a:cs typeface="Times New Roman" panose="02020603050405020304" pitchFamily="18" charset="0"/>
                      </a:endParaRPr>
                    </a:p>
                    <a:p>
                      <a:pPr>
                        <a:spcAft>
                          <a:spcPts val="0"/>
                        </a:spcAft>
                      </a:pPr>
                      <a:endParaRPr lang="en-US" sz="1800" b="0" dirty="0">
                        <a:solidFill>
                          <a:srgbClr val="008000"/>
                        </a:solidFill>
                        <a:latin typeface="+mn-lt"/>
                        <a:cs typeface="Times New Roman" panose="02020603050405020304" pitchFamily="18" charset="0"/>
                      </a:endParaRPr>
                    </a:p>
                    <a:p>
                      <a:pPr>
                        <a:spcAft>
                          <a:spcPts val="0"/>
                        </a:spcAft>
                      </a:pPr>
                      <a:endParaRPr lang="en-US" sz="1800" b="0" dirty="0">
                        <a:solidFill>
                          <a:srgbClr val="008000"/>
                        </a:solidFill>
                        <a:latin typeface="+mn-lt"/>
                        <a:cs typeface="Times New Roman" panose="02020603050405020304" pitchFamily="18" charset="0"/>
                      </a:endParaRPr>
                    </a:p>
                    <a:p>
                      <a:pPr>
                        <a:spcAft>
                          <a:spcPts val="0"/>
                        </a:spcAft>
                      </a:pPr>
                      <a:r>
                        <a:rPr lang="en-US" sz="1800" b="0" dirty="0">
                          <a:solidFill>
                            <a:srgbClr val="008000"/>
                          </a:solidFill>
                          <a:latin typeface="+mn-lt"/>
                          <a:cs typeface="Times New Roman" panose="02020603050405020304" pitchFamily="18" charset="0"/>
                        </a:rPr>
                        <a:t>Markets</a:t>
                      </a:r>
                      <a:r>
                        <a:rPr lang="en-US" sz="1800" b="0" baseline="0" dirty="0">
                          <a:solidFill>
                            <a:srgbClr val="008000"/>
                          </a:solidFill>
                          <a:latin typeface="+mn-lt"/>
                          <a:cs typeface="Times New Roman" panose="02020603050405020304" pitchFamily="18" charset="0"/>
                        </a:rPr>
                        <a:t> are self-correcting. </a:t>
                      </a:r>
                      <a:endParaRPr lang="en-US" sz="1800" b="0" dirty="0">
                        <a:solidFill>
                          <a:srgbClr val="008000"/>
                        </a:solidFill>
                        <a:latin typeface="+mn-lt"/>
                        <a:cs typeface="Times New Roman" panose="02020603050405020304" pitchFamily="18" charset="0"/>
                      </a:endParaRPr>
                    </a:p>
                  </a:txBody>
                  <a:tcPr marT="45731" marB="45731">
                    <a:noFill/>
                  </a:tcPr>
                </a:tc>
                <a:tc>
                  <a:txBody>
                    <a:bodyPr/>
                    <a:lstStyle/>
                    <a:p>
                      <a:pPr>
                        <a:spcAft>
                          <a:spcPts val="0"/>
                        </a:spcAft>
                      </a:pPr>
                      <a:r>
                        <a:rPr lang="en-US" sz="1800" b="0" dirty="0">
                          <a:solidFill>
                            <a:srgbClr val="C00000"/>
                          </a:solidFill>
                          <a:latin typeface="+mn-lt"/>
                          <a:cs typeface="Times New Roman" panose="02020603050405020304" pitchFamily="18" charset="0"/>
                        </a:rPr>
                        <a:t>May apply</a:t>
                      </a:r>
                      <a:r>
                        <a:rPr lang="en-US" sz="1800" b="0" baseline="0" dirty="0">
                          <a:solidFill>
                            <a:srgbClr val="C00000"/>
                          </a:solidFill>
                          <a:latin typeface="+mn-lt"/>
                          <a:cs typeface="Times New Roman" panose="02020603050405020304" pitchFamily="18" charset="0"/>
                        </a:rPr>
                        <a:t> </a:t>
                      </a:r>
                      <a:r>
                        <a:rPr lang="en-US" sz="1800" b="0" dirty="0">
                          <a:solidFill>
                            <a:srgbClr val="C00000"/>
                          </a:solidFill>
                          <a:latin typeface="+mn-lt"/>
                          <a:cs typeface="Times New Roman" panose="02020603050405020304" pitchFamily="18" charset="0"/>
                        </a:rPr>
                        <a:t>to predatory pricing  but</a:t>
                      </a:r>
                      <a:r>
                        <a:rPr lang="en-US" sz="1800" b="0" baseline="0" dirty="0">
                          <a:solidFill>
                            <a:srgbClr val="C00000"/>
                          </a:solidFill>
                          <a:latin typeface="+mn-lt"/>
                          <a:cs typeface="Times New Roman" panose="02020603050405020304" pitchFamily="18" charset="0"/>
                        </a:rPr>
                        <a:t> not RRC, which is more likely to succeed.  Any rarity is due to deterrence.  Failed exclusion also causes market harms.</a:t>
                      </a:r>
                    </a:p>
                    <a:p>
                      <a:pPr>
                        <a:spcAft>
                          <a:spcPts val="0"/>
                        </a:spcAft>
                      </a:pPr>
                      <a:endParaRPr lang="en-US" sz="1800" b="0" dirty="0">
                        <a:solidFill>
                          <a:srgbClr val="C00000"/>
                        </a:solidFill>
                        <a:latin typeface="+mn-lt"/>
                        <a:cs typeface="Times New Roman" panose="02020603050405020304" pitchFamily="18" charset="0"/>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dirty="0">
                          <a:solidFill>
                            <a:srgbClr val="C00000"/>
                          </a:solidFill>
                          <a:latin typeface="+mn-lt"/>
                          <a:cs typeface="Times New Roman" panose="02020603050405020304" pitchFamily="18" charset="0"/>
                        </a:rPr>
                        <a:t>Sometimes</a:t>
                      </a:r>
                      <a:r>
                        <a:rPr lang="en-US" sz="1800" b="0" baseline="0" dirty="0">
                          <a:solidFill>
                            <a:srgbClr val="C00000"/>
                          </a:solidFill>
                          <a:latin typeface="+mn-lt"/>
                          <a:cs typeface="Times New Roman" panose="02020603050405020304" pitchFamily="18" charset="0"/>
                        </a:rPr>
                        <a:t>; but d</a:t>
                      </a:r>
                      <a:r>
                        <a:rPr lang="en-US" sz="1800" b="0" dirty="0">
                          <a:solidFill>
                            <a:srgbClr val="C00000"/>
                          </a:solidFill>
                          <a:latin typeface="+mn-lt"/>
                          <a:cs typeface="Times New Roman" panose="02020603050405020304" pitchFamily="18" charset="0"/>
                        </a:rPr>
                        <a:t>ominant</a:t>
                      </a:r>
                      <a:r>
                        <a:rPr lang="en-US" sz="1800" b="0" baseline="0" dirty="0">
                          <a:solidFill>
                            <a:srgbClr val="C00000"/>
                          </a:solidFill>
                          <a:latin typeface="+mn-lt"/>
                          <a:cs typeface="Times New Roman" panose="02020603050405020304" pitchFamily="18" charset="0"/>
                        </a:rPr>
                        <a:t> firms have systematic advantages in bidding for exclusivity because they are acquiring or maintaining monopoly profits.</a:t>
                      </a:r>
                      <a:br>
                        <a:rPr lang="en-US" sz="1800" b="0" baseline="0" dirty="0">
                          <a:solidFill>
                            <a:srgbClr val="C00000"/>
                          </a:solidFill>
                          <a:latin typeface="+mn-lt"/>
                          <a:cs typeface="Times New Roman" panose="02020603050405020304" pitchFamily="18" charset="0"/>
                        </a:rPr>
                      </a:br>
                      <a:endParaRPr lang="en-US" sz="1800" b="0" dirty="0">
                        <a:solidFill>
                          <a:srgbClr val="C00000"/>
                        </a:solidFill>
                        <a:latin typeface="+mn-lt"/>
                        <a:cs typeface="Times New Roman" panose="02020603050405020304" pitchFamily="18" charset="0"/>
                      </a:endParaRPr>
                    </a:p>
                    <a:p>
                      <a:pPr>
                        <a:spcAft>
                          <a:spcPts val="0"/>
                        </a:spcAft>
                      </a:pPr>
                      <a:r>
                        <a:rPr lang="en-US" sz="1800" b="0" dirty="0">
                          <a:solidFill>
                            <a:srgbClr val="C00000"/>
                          </a:solidFill>
                          <a:latin typeface="+mn-lt"/>
                          <a:cs typeface="Times New Roman" panose="02020603050405020304" pitchFamily="18" charset="0"/>
                        </a:rPr>
                        <a:t>Market power may be durable; exclusionary conduct</a:t>
                      </a:r>
                      <a:r>
                        <a:rPr lang="en-US" sz="1800" b="0" baseline="0" dirty="0">
                          <a:solidFill>
                            <a:srgbClr val="C00000"/>
                          </a:solidFill>
                          <a:latin typeface="+mn-lt"/>
                          <a:cs typeface="Times New Roman" panose="02020603050405020304" pitchFamily="18" charset="0"/>
                        </a:rPr>
                        <a:t> can </a:t>
                      </a:r>
                      <a:r>
                        <a:rPr lang="en-US" sz="1800" b="0" i="1" u="sng" dirty="0">
                          <a:solidFill>
                            <a:srgbClr val="C00000"/>
                          </a:solidFill>
                          <a:latin typeface="+mn-lt"/>
                          <a:cs typeface="Times New Roman" panose="02020603050405020304" pitchFamily="18" charset="0"/>
                        </a:rPr>
                        <a:t>create</a:t>
                      </a:r>
                      <a:r>
                        <a:rPr lang="en-US" sz="1800" b="0" i="1" dirty="0">
                          <a:solidFill>
                            <a:srgbClr val="C00000"/>
                          </a:solidFill>
                          <a:latin typeface="+mn-lt"/>
                          <a:cs typeface="Times New Roman" panose="02020603050405020304" pitchFamily="18" charset="0"/>
                        </a:rPr>
                        <a:t> </a:t>
                      </a:r>
                      <a:r>
                        <a:rPr lang="en-US" sz="1800" b="0" dirty="0">
                          <a:solidFill>
                            <a:srgbClr val="C00000"/>
                          </a:solidFill>
                          <a:latin typeface="+mn-lt"/>
                          <a:cs typeface="Times New Roman" panose="02020603050405020304" pitchFamily="18" charset="0"/>
                        </a:rPr>
                        <a:t>barriers to entry.</a:t>
                      </a:r>
                    </a:p>
                  </a:txBody>
                  <a:tcPr marT="45731" marB="45731">
                    <a:noFill/>
                  </a:tcPr>
                </a:tc>
                <a:extLst>
                  <a:ext uri="{0D108BD9-81ED-4DB2-BD59-A6C34878D82A}">
                    <a16:rowId xmlns:a16="http://schemas.microsoft.com/office/drawing/2014/main" val="10001"/>
                  </a:ext>
                </a:extLst>
              </a:tr>
              <a:tr h="926572">
                <a:tc>
                  <a:txBody>
                    <a:bodyPr/>
                    <a:lstStyle/>
                    <a:p>
                      <a:pPr>
                        <a:spcAft>
                          <a:spcPts val="0"/>
                        </a:spcAft>
                      </a:pPr>
                      <a:r>
                        <a:rPr lang="en-US" sz="1800" b="0" baseline="0" dirty="0">
                          <a:solidFill>
                            <a:srgbClr val="008000"/>
                          </a:solidFill>
                          <a:latin typeface="+mn-lt"/>
                          <a:cs typeface="Times New Roman" panose="02020603050405020304" pitchFamily="18" charset="0"/>
                        </a:rPr>
                        <a:t>Evidence shows that monopoly fosters innovation and investment.</a:t>
                      </a:r>
                      <a:endParaRPr lang="en-US" sz="1800" b="0" dirty="0">
                        <a:solidFill>
                          <a:srgbClr val="008000"/>
                        </a:solidFill>
                        <a:latin typeface="+mn-lt"/>
                        <a:cs typeface="Times New Roman" panose="02020603050405020304" pitchFamily="18" charset="0"/>
                      </a:endParaRPr>
                    </a:p>
                  </a:txBody>
                  <a:tcPr marT="45731" marB="45731">
                    <a:noFill/>
                  </a:tcPr>
                </a:tc>
                <a:tc>
                  <a:txBody>
                    <a:bodyPr/>
                    <a:lstStyle/>
                    <a:p>
                      <a:pPr>
                        <a:spcAft>
                          <a:spcPts val="0"/>
                        </a:spcAft>
                      </a:pPr>
                      <a:r>
                        <a:rPr lang="en-US" sz="1800" b="0" dirty="0">
                          <a:solidFill>
                            <a:srgbClr val="C00000"/>
                          </a:solidFill>
                          <a:latin typeface="+mn-lt"/>
                          <a:cs typeface="Times New Roman" panose="02020603050405020304" pitchFamily="18" charset="0"/>
                        </a:rPr>
                        <a:t>Evidence shows that competition spurs innovation</a:t>
                      </a:r>
                      <a:r>
                        <a:rPr lang="en-US" sz="1800" b="0" baseline="0" dirty="0">
                          <a:solidFill>
                            <a:srgbClr val="C00000"/>
                          </a:solidFill>
                          <a:latin typeface="+mn-lt"/>
                          <a:cs typeface="Times New Roman" panose="02020603050405020304" pitchFamily="18" charset="0"/>
                        </a:rPr>
                        <a:t> and investment.  Exclusion also can prevent innovation competition.</a:t>
                      </a:r>
                      <a:endParaRPr lang="en-US" sz="1800" b="0" dirty="0">
                        <a:solidFill>
                          <a:srgbClr val="C00000"/>
                        </a:solidFill>
                        <a:latin typeface="+mn-lt"/>
                        <a:cs typeface="Times New Roman" panose="02020603050405020304" pitchFamily="18" charset="0"/>
                      </a:endParaRPr>
                    </a:p>
                  </a:txBody>
                  <a:tcPr marT="45731" marB="45731">
                    <a:noFill/>
                  </a:tcPr>
                </a:tc>
                <a:extLst>
                  <a:ext uri="{0D108BD9-81ED-4DB2-BD59-A6C34878D82A}">
                    <a16:rowId xmlns:a16="http://schemas.microsoft.com/office/drawing/2014/main" val="10002"/>
                  </a:ext>
                </a:extLst>
              </a:tr>
              <a:tr h="926572">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dirty="0">
                          <a:solidFill>
                            <a:srgbClr val="008000"/>
                          </a:solidFill>
                          <a:latin typeface="+mn-lt"/>
                          <a:cs typeface="Times New Roman" panose="02020603050405020304" pitchFamily="18" charset="0"/>
                        </a:rPr>
                        <a:t>Excluded</a:t>
                      </a:r>
                      <a:r>
                        <a:rPr lang="en-US" sz="1800" b="0" baseline="0" dirty="0">
                          <a:solidFill>
                            <a:srgbClr val="008000"/>
                          </a:solidFill>
                          <a:latin typeface="+mn-lt"/>
                          <a:cs typeface="Times New Roman" panose="02020603050405020304" pitchFamily="18" charset="0"/>
                        </a:rPr>
                        <a:t> rivals often are </a:t>
                      </a:r>
                      <a:br>
                        <a:rPr lang="en-US" sz="1800" b="0" baseline="0" dirty="0">
                          <a:solidFill>
                            <a:srgbClr val="008000"/>
                          </a:solidFill>
                          <a:latin typeface="+mn-lt"/>
                          <a:cs typeface="Times New Roman" panose="02020603050405020304" pitchFamily="18" charset="0"/>
                        </a:rPr>
                      </a:br>
                      <a:r>
                        <a:rPr lang="en-US" sz="1800" b="0" baseline="0" dirty="0">
                          <a:solidFill>
                            <a:srgbClr val="008000"/>
                          </a:solidFill>
                          <a:latin typeface="+mn-lt"/>
                          <a:cs typeface="Times New Roman" panose="02020603050405020304" pitchFamily="18" charset="0"/>
                        </a:rPr>
                        <a:t>less efficient than dominant firm.</a:t>
                      </a:r>
                    </a:p>
                    <a:p>
                      <a:pPr>
                        <a:spcAft>
                          <a:spcPts val="0"/>
                        </a:spcAft>
                      </a:pPr>
                      <a:endParaRPr lang="en-US" sz="1800" b="0" dirty="0">
                        <a:solidFill>
                          <a:srgbClr val="008000"/>
                        </a:solidFill>
                        <a:latin typeface="+mn-lt"/>
                        <a:cs typeface="Times New Roman" panose="02020603050405020304" pitchFamily="18" charset="0"/>
                      </a:endParaRPr>
                    </a:p>
                  </a:txBody>
                  <a:tcPr marT="45731" marB="45731">
                    <a:noFill/>
                  </a:tcPr>
                </a:tc>
                <a:tc>
                  <a:txBody>
                    <a:bodyPr/>
                    <a:lstStyle/>
                    <a:p>
                      <a:pPr>
                        <a:spcAft>
                          <a:spcPts val="0"/>
                        </a:spcAft>
                      </a:pPr>
                      <a:r>
                        <a:rPr lang="en-US" sz="1800" b="0" dirty="0">
                          <a:solidFill>
                            <a:srgbClr val="C00000"/>
                          </a:solidFill>
                          <a:latin typeface="+mn-lt"/>
                          <a:cs typeface="Times New Roman" panose="02020603050405020304" pitchFamily="18" charset="0"/>
                        </a:rPr>
                        <a:t>Competition between a dominant</a:t>
                      </a:r>
                      <a:r>
                        <a:rPr lang="en-US" sz="1800" b="0" baseline="0" dirty="0">
                          <a:solidFill>
                            <a:srgbClr val="C00000"/>
                          </a:solidFill>
                          <a:latin typeface="+mn-lt"/>
                          <a:cs typeface="Times New Roman" panose="02020603050405020304" pitchFamily="18" charset="0"/>
                        </a:rPr>
                        <a:t> firm and inefficient rivals benefits competition; focus of antitrust is consumer welfare and prices.</a:t>
                      </a:r>
                      <a:endParaRPr lang="en-US" sz="1800" b="0" dirty="0">
                        <a:solidFill>
                          <a:srgbClr val="C00000"/>
                        </a:solidFill>
                        <a:latin typeface="+mn-lt"/>
                        <a:cs typeface="Times New Roman" panose="02020603050405020304" pitchFamily="18" charset="0"/>
                      </a:endParaRPr>
                    </a:p>
                  </a:txBody>
                  <a:tcPr marT="45731" marB="45731">
                    <a:solidFill>
                      <a:srgbClr val="FFFFFF"/>
                    </a:solidFill>
                  </a:tcPr>
                </a:tc>
                <a:extLst>
                  <a:ext uri="{0D108BD9-81ED-4DB2-BD59-A6C34878D82A}">
                    <a16:rowId xmlns:a16="http://schemas.microsoft.com/office/drawing/2014/main" val="10003"/>
                  </a:ext>
                </a:extLst>
              </a:tr>
              <a:tr h="797345">
                <a:tc>
                  <a:txBody>
                    <a:bodyPr/>
                    <a:lstStyle/>
                    <a:p>
                      <a:endParaRPr lang="en-US" sz="1800" b="0" dirty="0">
                        <a:solidFill>
                          <a:srgbClr val="008000"/>
                        </a:solidFill>
                        <a:latin typeface="+mn-lt"/>
                        <a:cs typeface="Times New Roman" panose="02020603050405020304" pitchFamily="18" charset="0"/>
                      </a:endParaRPr>
                    </a:p>
                  </a:txBody>
                  <a:tcPr marT="45731" marB="45731">
                    <a:noFill/>
                  </a:tcPr>
                </a:tc>
                <a:tc>
                  <a:txBody>
                    <a:bodyPr/>
                    <a:lstStyle/>
                    <a:p>
                      <a:endParaRPr lang="en-US" sz="1500" b="0" dirty="0">
                        <a:solidFill>
                          <a:srgbClr val="C00000"/>
                        </a:solidFill>
                        <a:latin typeface="+mn-lt"/>
                        <a:cs typeface="Times New Roman" panose="02020603050405020304" pitchFamily="18" charset="0"/>
                      </a:endParaRPr>
                    </a:p>
                  </a:txBody>
                  <a:tcPr marT="45731" marB="45731">
                    <a:noFill/>
                  </a:tcPr>
                </a:tc>
                <a:extLst>
                  <a:ext uri="{0D108BD9-81ED-4DB2-BD59-A6C34878D82A}">
                    <a16:rowId xmlns:a16="http://schemas.microsoft.com/office/drawing/2014/main" val="10004"/>
                  </a:ext>
                </a:extLst>
              </a:tr>
              <a:tr h="838200">
                <a:tc>
                  <a:txBody>
                    <a:bodyPr/>
                    <a:lstStyle/>
                    <a:p>
                      <a:endParaRPr lang="en-US" sz="1800" b="0" baseline="0" dirty="0">
                        <a:solidFill>
                          <a:srgbClr val="008000"/>
                        </a:solidFill>
                        <a:latin typeface="+mn-lt"/>
                        <a:cs typeface="Times New Roman" panose="02020603050405020304" pitchFamily="18" charset="0"/>
                      </a:endParaRPr>
                    </a:p>
                  </a:txBody>
                  <a:tcPr marT="45731" marB="45731">
                    <a:noFill/>
                  </a:tcPr>
                </a:tc>
                <a:tc>
                  <a:txBody>
                    <a:bodyPr/>
                    <a:lstStyle/>
                    <a:p>
                      <a:endParaRPr lang="en-US" b="0" dirty="0">
                        <a:latin typeface="+mn-lt"/>
                      </a:endParaRPr>
                    </a:p>
                  </a:txBody>
                  <a:tcPr marT="45731" marB="45731">
                    <a:noFill/>
                  </a:tcPr>
                </a:tc>
                <a:extLst>
                  <a:ext uri="{0D108BD9-81ED-4DB2-BD59-A6C34878D82A}">
                    <a16:rowId xmlns:a16="http://schemas.microsoft.com/office/drawing/2014/main" val="10005"/>
                  </a:ext>
                </a:extLst>
              </a:tr>
              <a:tr h="609600">
                <a:tc>
                  <a:txBody>
                    <a:bodyPr/>
                    <a:lstStyle/>
                    <a:p>
                      <a:endParaRPr lang="en-US" sz="1500" b="0" dirty="0">
                        <a:solidFill>
                          <a:srgbClr val="008000"/>
                        </a:solidFill>
                        <a:latin typeface="+mn-lt"/>
                        <a:cs typeface="Times New Roman" panose="02020603050405020304" pitchFamily="18" charset="0"/>
                      </a:endParaRPr>
                    </a:p>
                  </a:txBody>
                  <a:tcPr marT="45731" marB="45731">
                    <a:noFill/>
                  </a:tcPr>
                </a:tc>
                <a:tc>
                  <a:txBody>
                    <a:bodyPr/>
                    <a:lstStyle/>
                    <a:p>
                      <a:endParaRPr lang="en-US" b="0" dirty="0">
                        <a:latin typeface="+mn-lt"/>
                      </a:endParaRPr>
                    </a:p>
                  </a:txBody>
                  <a:tcPr marT="45731" marB="45731">
                    <a:noFill/>
                  </a:tcPr>
                </a:tc>
                <a:extLst>
                  <a:ext uri="{0D108BD9-81ED-4DB2-BD59-A6C34878D82A}">
                    <a16:rowId xmlns:a16="http://schemas.microsoft.com/office/drawing/2014/main" val="10006"/>
                  </a:ext>
                </a:extLst>
              </a:tr>
              <a:tr h="754237">
                <a:tc>
                  <a:txBody>
                    <a:bodyPr/>
                    <a:lstStyle/>
                    <a:p>
                      <a:endParaRPr lang="en-US" sz="1500" b="0" dirty="0">
                        <a:solidFill>
                          <a:srgbClr val="008000"/>
                        </a:solidFill>
                        <a:latin typeface="+mn-lt"/>
                        <a:cs typeface="Times New Roman" panose="02020603050405020304" pitchFamily="18" charset="0"/>
                      </a:endParaRPr>
                    </a:p>
                  </a:txBody>
                  <a:tcPr marT="45731" marB="45731">
                    <a:noFill/>
                  </a:tcPr>
                </a:tc>
                <a:tc>
                  <a:txBody>
                    <a:bodyPr/>
                    <a:lstStyle/>
                    <a:p>
                      <a:endParaRPr lang="en-US" sz="1500" b="0" dirty="0">
                        <a:solidFill>
                          <a:srgbClr val="C00000"/>
                        </a:solidFill>
                        <a:latin typeface="+mn-lt"/>
                        <a:cs typeface="Times New Roman" panose="02020603050405020304" pitchFamily="18" charset="0"/>
                      </a:endParaRPr>
                    </a:p>
                  </a:txBody>
                  <a:tcPr marT="45731" marB="45731">
                    <a:noFill/>
                  </a:tcPr>
                </a:tc>
                <a:extLst>
                  <a:ext uri="{0D108BD9-81ED-4DB2-BD59-A6C34878D82A}">
                    <a16:rowId xmlns:a16="http://schemas.microsoft.com/office/drawing/2014/main" val="10007"/>
                  </a:ext>
                </a:extLst>
              </a:tr>
            </a:tbl>
          </a:graphicData>
        </a:graphic>
      </p:graphicFrame>
      <p:sp>
        <p:nvSpPr>
          <p:cNvPr id="3" name="Slide Number Placeholder 2"/>
          <p:cNvSpPr>
            <a:spLocks noGrp="1"/>
          </p:cNvSpPr>
          <p:nvPr>
            <p:ph type="sldNum" sz="quarter" idx="12"/>
          </p:nvPr>
        </p:nvSpPr>
        <p:spPr>
          <a:xfrm>
            <a:off x="8382000" y="6349093"/>
            <a:ext cx="2133600" cy="476250"/>
          </a:xfrm>
        </p:spPr>
        <p:txBody>
          <a:bodyPr/>
          <a:lstStyle/>
          <a:p>
            <a:pPr>
              <a:defRPr/>
            </a:pPr>
            <a:fld id="{991FA2BD-1723-4EED-AE72-94F6707D9963}" type="slidenum">
              <a:rPr lang="en-US" smtClean="0">
                <a:solidFill>
                  <a:srgbClr val="000000"/>
                </a:solidFill>
              </a:rPr>
              <a:pPr>
                <a:defRPr/>
              </a:pPr>
              <a:t>42</a:t>
            </a:fld>
            <a:endParaRPr lang="en-US" dirty="0">
              <a:solidFill>
                <a:srgbClr val="000000"/>
              </a:solidFill>
            </a:endParaRPr>
          </a:p>
        </p:txBody>
      </p:sp>
    </p:spTree>
    <p:extLst>
      <p:ext uri="{BB962C8B-B14F-4D97-AF65-F5344CB8AC3E}">
        <p14:creationId xmlns:p14="http://schemas.microsoft.com/office/powerpoint/2010/main" val="2445231901"/>
      </p:ext>
    </p:extLst>
  </p:cSld>
  <p:clrMapOvr>
    <a:masterClrMapping/>
  </p:clrMapOvr>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3"/>
          <p:cNvSpPr>
            <a:spLocks noGrp="1" noChangeArrowheads="1"/>
          </p:cNvSpPr>
          <p:nvPr>
            <p:ph idx="1"/>
          </p:nvPr>
        </p:nvSpPr>
        <p:spPr>
          <a:xfrm>
            <a:off x="1981200" y="914401"/>
            <a:ext cx="8229600" cy="5211763"/>
          </a:xfrm>
        </p:spPr>
        <p:txBody>
          <a:bodyPr/>
          <a:lstStyle/>
          <a:p>
            <a:pPr marL="533400" indent="-533400" algn="ctr">
              <a:buNone/>
            </a:pPr>
            <a:r>
              <a:rPr lang="en-US" altLang="en-US" dirty="0"/>
              <a:t> </a:t>
            </a:r>
          </a:p>
        </p:txBody>
      </p:sp>
      <p:sp>
        <p:nvSpPr>
          <p:cNvPr id="29699" name="Rectangle 2"/>
          <p:cNvSpPr>
            <a:spLocks noGrp="1" noChangeArrowheads="1"/>
          </p:cNvSpPr>
          <p:nvPr>
            <p:ph type="title"/>
          </p:nvPr>
        </p:nvSpPr>
        <p:spPr>
          <a:xfrm>
            <a:off x="832207" y="483555"/>
            <a:ext cx="10233060" cy="733425"/>
          </a:xfrm>
        </p:spPr>
        <p:txBody>
          <a:bodyPr>
            <a:normAutofit fontScale="90000"/>
          </a:bodyPr>
          <a:lstStyle/>
          <a:p>
            <a:pPr eaLnBrk="1" hangingPunct="1"/>
            <a:r>
              <a:rPr lang="en-US" altLang="en-US" sz="3600" i="1" dirty="0"/>
              <a:t>Recall Examples: </a:t>
            </a:r>
            <a:r>
              <a:rPr lang="en-US" altLang="en-US" sz="3600" dirty="0"/>
              <a:t>Over-Deterrence Presumptions (</a:t>
            </a:r>
            <a:r>
              <a:rPr lang="en-US" altLang="en-US" sz="3600" dirty="0" err="1"/>
              <a:t>con’t</a:t>
            </a:r>
            <a:r>
              <a:rPr lang="en-US" altLang="en-US" sz="3600" dirty="0"/>
              <a:t>) </a:t>
            </a:r>
            <a:br>
              <a:rPr lang="en-US" altLang="en-US" sz="3600" dirty="0"/>
            </a:br>
            <a:endParaRPr lang="en-US" altLang="en-US" sz="3600" dirty="0"/>
          </a:p>
        </p:txBody>
      </p:sp>
      <p:graphicFrame>
        <p:nvGraphicFramePr>
          <p:cNvPr id="4" name="Table 3"/>
          <p:cNvGraphicFramePr>
            <a:graphicFrameLocks noGrp="1"/>
          </p:cNvGraphicFramePr>
          <p:nvPr>
            <p:extLst>
              <p:ext uri="{D42A27DB-BD31-4B8C-83A1-F6EECF244321}">
                <p14:modId xmlns:p14="http://schemas.microsoft.com/office/powerpoint/2010/main" val="2059748092"/>
              </p:ext>
            </p:extLst>
          </p:nvPr>
        </p:nvGraphicFramePr>
        <p:xfrm>
          <a:off x="1361433" y="914401"/>
          <a:ext cx="8229600" cy="5828594"/>
        </p:xfrm>
        <a:graphic>
          <a:graphicData uri="http://schemas.openxmlformats.org/drawingml/2006/table">
            <a:tbl>
              <a:tblPr firstRow="1" bandRow="1">
                <a:tableStyleId>{21E4AEA4-8DFA-4A89-87EB-49C32662AFE0}</a:tableStyleId>
              </a:tblPr>
              <a:tblGrid>
                <a:gridCol w="3581400">
                  <a:extLst>
                    <a:ext uri="{9D8B030D-6E8A-4147-A177-3AD203B41FA5}">
                      <a16:colId xmlns:a16="http://schemas.microsoft.com/office/drawing/2014/main" val="20000"/>
                    </a:ext>
                  </a:extLst>
                </a:gridCol>
                <a:gridCol w="4648200">
                  <a:extLst>
                    <a:ext uri="{9D8B030D-6E8A-4147-A177-3AD203B41FA5}">
                      <a16:colId xmlns:a16="http://schemas.microsoft.com/office/drawing/2014/main" val="20001"/>
                    </a:ext>
                  </a:extLst>
                </a:gridCol>
              </a:tblGrid>
              <a:tr h="356167">
                <a:tc>
                  <a:txBody>
                    <a:bodyPr/>
                    <a:lstStyle/>
                    <a:p>
                      <a:r>
                        <a:rPr lang="en-US" sz="1800" b="0" dirty="0">
                          <a:latin typeface="+mn-lt"/>
                          <a:cs typeface="Times New Roman" panose="02020603050405020304" pitchFamily="18" charset="0"/>
                        </a:rPr>
                        <a:t>Arguments for caution</a:t>
                      </a:r>
                    </a:p>
                  </a:txBody>
                  <a:tcPr marT="45731" marB="45731">
                    <a:solidFill>
                      <a:srgbClr val="C00000"/>
                    </a:solidFill>
                  </a:tcPr>
                </a:tc>
                <a:tc>
                  <a:txBody>
                    <a:bodyPr/>
                    <a:lstStyle/>
                    <a:p>
                      <a:r>
                        <a:rPr lang="en-US" sz="1800" b="0" dirty="0">
                          <a:latin typeface="+mn-lt"/>
                          <a:cs typeface="Times New Roman" panose="02020603050405020304" pitchFamily="18" charset="0"/>
                        </a:rPr>
                        <a:t>Counter-arguments</a:t>
                      </a:r>
                    </a:p>
                  </a:txBody>
                  <a:tcPr marT="45731" marB="45731">
                    <a:solidFill>
                      <a:srgbClr val="C00000"/>
                    </a:solidFill>
                  </a:tcPr>
                </a:tc>
                <a:extLst>
                  <a:ext uri="{0D108BD9-81ED-4DB2-BD59-A6C34878D82A}">
                    <a16:rowId xmlns:a16="http://schemas.microsoft.com/office/drawing/2014/main" val="10000"/>
                  </a:ext>
                </a:extLst>
              </a:tr>
              <a:tr h="2166572">
                <a:tc>
                  <a:txBody>
                    <a:bodyPr/>
                    <a:lstStyle/>
                    <a:p>
                      <a:endParaRPr lang="en-US" sz="2000" b="0" dirty="0">
                        <a:solidFill>
                          <a:srgbClr val="008000"/>
                        </a:solidFill>
                        <a:latin typeface="+mn-lt"/>
                        <a:cs typeface="Times New Roman" panose="02020603050405020304" pitchFamily="18" charset="0"/>
                      </a:endParaRPr>
                    </a:p>
                    <a:p>
                      <a:r>
                        <a:rPr lang="en-US" sz="2000" b="0" dirty="0">
                          <a:solidFill>
                            <a:srgbClr val="008000"/>
                          </a:solidFill>
                          <a:latin typeface="+mn-lt"/>
                          <a:cs typeface="Times New Roman" panose="02020603050405020304" pitchFamily="18" charset="0"/>
                        </a:rPr>
                        <a:t>Courts cannot reliably identify</a:t>
                      </a:r>
                      <a:r>
                        <a:rPr lang="en-US" sz="2000" b="0" baseline="0" dirty="0">
                          <a:solidFill>
                            <a:srgbClr val="008000"/>
                          </a:solidFill>
                          <a:latin typeface="+mn-lt"/>
                          <a:cs typeface="Times New Roman" panose="02020603050405020304" pitchFamily="18" charset="0"/>
                        </a:rPr>
                        <a:t> or remedy monopolization.  </a:t>
                      </a:r>
                    </a:p>
                    <a:p>
                      <a:endParaRPr lang="en-US" sz="2000" b="0" baseline="0" dirty="0">
                        <a:solidFill>
                          <a:srgbClr val="008000"/>
                        </a:solidFill>
                        <a:latin typeface="+mn-lt"/>
                        <a:cs typeface="Times New Roman" panose="02020603050405020304" pitchFamily="18" charset="0"/>
                      </a:endParaRPr>
                    </a:p>
                    <a:p>
                      <a:r>
                        <a:rPr lang="en-US" sz="2000" b="0" baseline="0" dirty="0">
                          <a:solidFill>
                            <a:srgbClr val="008000"/>
                          </a:solidFill>
                          <a:latin typeface="+mn-lt"/>
                          <a:cs typeface="Times New Roman" panose="02020603050405020304" pitchFamily="18" charset="0"/>
                        </a:rPr>
                        <a:t>Judges and Juries are biased again large firms</a:t>
                      </a:r>
                    </a:p>
                    <a:p>
                      <a:endParaRPr lang="en-US" sz="2000" b="0" baseline="0" dirty="0">
                        <a:solidFill>
                          <a:srgbClr val="008000"/>
                        </a:solidFill>
                        <a:latin typeface="+mn-lt"/>
                        <a:cs typeface="Times New Roman" panose="02020603050405020304" pitchFamily="18" charset="0"/>
                      </a:endParaRPr>
                    </a:p>
                  </a:txBody>
                  <a:tcPr marT="45731" marB="45731">
                    <a:noFill/>
                  </a:tcPr>
                </a:tc>
                <a:tc>
                  <a:txBody>
                    <a:bodyPr/>
                    <a:lstStyle/>
                    <a:p>
                      <a:endParaRPr lang="en-US" sz="2000" b="0" dirty="0">
                        <a:solidFill>
                          <a:srgbClr val="C00000"/>
                        </a:solidFill>
                        <a:latin typeface="+mn-lt"/>
                        <a:cs typeface="Times New Roman" panose="02020603050405020304" pitchFamily="18" charset="0"/>
                      </a:endParaRPr>
                    </a:p>
                    <a:p>
                      <a:r>
                        <a:rPr lang="en-US" sz="2000" b="0" dirty="0">
                          <a:solidFill>
                            <a:srgbClr val="C00000"/>
                          </a:solidFill>
                          <a:latin typeface="+mn-lt"/>
                          <a:cs typeface="Times New Roman" panose="02020603050405020304" pitchFamily="18" charset="0"/>
                        </a:rPr>
                        <a:t>Monopolization does not present</a:t>
                      </a:r>
                      <a:r>
                        <a:rPr lang="en-US" sz="2000" b="0" baseline="0" dirty="0">
                          <a:solidFill>
                            <a:srgbClr val="C00000"/>
                          </a:solidFill>
                          <a:latin typeface="+mn-lt"/>
                          <a:cs typeface="Times New Roman" panose="02020603050405020304" pitchFamily="18" charset="0"/>
                        </a:rPr>
                        <a:t> unique problems for courts.</a:t>
                      </a:r>
                    </a:p>
                    <a:p>
                      <a:endParaRPr lang="en-US" sz="2000" b="0" baseline="0" dirty="0">
                        <a:solidFill>
                          <a:srgbClr val="C00000"/>
                        </a:solidFill>
                        <a:latin typeface="+mn-lt"/>
                        <a:cs typeface="Times New Roman" panose="02020603050405020304" pitchFamily="18" charset="0"/>
                      </a:endParaRPr>
                    </a:p>
                    <a:p>
                      <a:r>
                        <a:rPr lang="en-US" sz="2000" b="0" baseline="0" dirty="0">
                          <a:solidFill>
                            <a:srgbClr val="C00000"/>
                          </a:solidFill>
                          <a:latin typeface="+mn-lt"/>
                          <a:cs typeface="Times New Roman" panose="02020603050405020304" pitchFamily="18" charset="0"/>
                        </a:rPr>
                        <a:t>While this may have been an issue 50 years ago, there is no supporting evidence for this </a:t>
                      </a:r>
                      <a:r>
                        <a:rPr lang="en-US" sz="2000" b="0" baseline="0">
                          <a:solidFill>
                            <a:srgbClr val="C00000"/>
                          </a:solidFill>
                          <a:latin typeface="+mn-lt"/>
                          <a:cs typeface="Times New Roman" panose="02020603050405020304" pitchFamily="18" charset="0"/>
                        </a:rPr>
                        <a:t>proposition today.</a:t>
                      </a:r>
                      <a:endParaRPr lang="en-US" sz="2000" b="0" dirty="0">
                        <a:solidFill>
                          <a:srgbClr val="C00000"/>
                        </a:solidFill>
                        <a:latin typeface="+mn-lt"/>
                        <a:cs typeface="Times New Roman" panose="02020603050405020304" pitchFamily="18" charset="0"/>
                      </a:endParaRPr>
                    </a:p>
                  </a:txBody>
                  <a:tcPr marT="45731" marB="45731">
                    <a:noFill/>
                  </a:tcPr>
                </a:tc>
                <a:extLst>
                  <a:ext uri="{0D108BD9-81ED-4DB2-BD59-A6C34878D82A}">
                    <a16:rowId xmlns:a16="http://schemas.microsoft.com/office/drawing/2014/main" val="10001"/>
                  </a:ext>
                </a:extLst>
              </a:tr>
              <a:tr h="979421">
                <a:tc>
                  <a:txBody>
                    <a:bodyPr/>
                    <a:lstStyle/>
                    <a:p>
                      <a:r>
                        <a:rPr lang="en-US" sz="2000" b="0" dirty="0">
                          <a:solidFill>
                            <a:srgbClr val="008000"/>
                          </a:solidFill>
                          <a:latin typeface="+mn-lt"/>
                          <a:cs typeface="Times New Roman" panose="02020603050405020304" pitchFamily="18" charset="0"/>
                        </a:rPr>
                        <a:t>The</a:t>
                      </a:r>
                      <a:r>
                        <a:rPr lang="en-US" sz="2000" b="0" baseline="0" dirty="0">
                          <a:solidFill>
                            <a:srgbClr val="008000"/>
                          </a:solidFill>
                          <a:latin typeface="+mn-lt"/>
                          <a:cs typeface="Times New Roman" panose="02020603050405020304" pitchFamily="18" charset="0"/>
                        </a:rPr>
                        <a:t> monopolization prohibition is subject to misuse by competitors.</a:t>
                      </a:r>
                      <a:endParaRPr lang="en-US" sz="2000" b="0" dirty="0">
                        <a:solidFill>
                          <a:srgbClr val="008000"/>
                        </a:solidFill>
                        <a:latin typeface="+mn-lt"/>
                        <a:cs typeface="Times New Roman" panose="02020603050405020304" pitchFamily="18" charset="0"/>
                      </a:endParaRPr>
                    </a:p>
                  </a:txBody>
                  <a:tcPr marT="45731" marB="45731">
                    <a:noFill/>
                  </a:tcPr>
                </a:tc>
                <a:tc>
                  <a:txBody>
                    <a:bodyPr/>
                    <a:lstStyle/>
                    <a:p>
                      <a:r>
                        <a:rPr lang="en-US" sz="2000" b="0" dirty="0">
                          <a:solidFill>
                            <a:srgbClr val="C00000"/>
                          </a:solidFill>
                          <a:latin typeface="+mn-lt"/>
                          <a:cs typeface="Times New Roman" panose="02020603050405020304" pitchFamily="18" charset="0"/>
                        </a:rPr>
                        <a:t>Plaintiff</a:t>
                      </a:r>
                      <a:r>
                        <a:rPr lang="en-US" sz="2000" b="0" baseline="0" dirty="0">
                          <a:solidFill>
                            <a:srgbClr val="C00000"/>
                          </a:solidFill>
                          <a:latin typeface="+mn-lt"/>
                          <a:cs typeface="Times New Roman" panose="02020603050405020304" pitchFamily="18" charset="0"/>
                        </a:rPr>
                        <a:t> must prove harm to competition, not just competitors.  </a:t>
                      </a:r>
                      <a:r>
                        <a:rPr lang="en-US" sz="2000" b="0" dirty="0">
                          <a:solidFill>
                            <a:srgbClr val="C00000"/>
                          </a:solidFill>
                          <a:latin typeface="+mn-lt"/>
                          <a:cs typeface="Times New Roman" panose="02020603050405020304" pitchFamily="18" charset="0"/>
                        </a:rPr>
                        <a:t>Rivals do not routinely</a:t>
                      </a:r>
                      <a:r>
                        <a:rPr lang="en-US" sz="2000" b="0" baseline="0" dirty="0">
                          <a:solidFill>
                            <a:srgbClr val="C00000"/>
                          </a:solidFill>
                          <a:latin typeface="+mn-lt"/>
                          <a:cs typeface="Times New Roman" panose="02020603050405020304" pitchFamily="18" charset="0"/>
                        </a:rPr>
                        <a:t> “capture” courts.</a:t>
                      </a:r>
                      <a:endParaRPr lang="en-US" sz="2000" b="0" dirty="0">
                        <a:solidFill>
                          <a:srgbClr val="C00000"/>
                        </a:solidFill>
                        <a:latin typeface="+mn-lt"/>
                        <a:cs typeface="Times New Roman" panose="02020603050405020304" pitchFamily="18" charset="0"/>
                      </a:endParaRPr>
                    </a:p>
                  </a:txBody>
                  <a:tcPr marT="45731" marB="45731">
                    <a:noFill/>
                  </a:tcPr>
                </a:tc>
                <a:extLst>
                  <a:ext uri="{0D108BD9-81ED-4DB2-BD59-A6C34878D82A}">
                    <a16:rowId xmlns:a16="http://schemas.microsoft.com/office/drawing/2014/main" val="10002"/>
                  </a:ext>
                </a:extLst>
              </a:tr>
              <a:tr h="1115944">
                <a:tc rowSpan="2">
                  <a:txBody>
                    <a:bodyPr/>
                    <a:lstStyle/>
                    <a:p>
                      <a:endParaRPr lang="en-US" sz="2000" b="0" dirty="0">
                        <a:solidFill>
                          <a:srgbClr val="008000"/>
                        </a:solidFill>
                        <a:latin typeface="+mn-lt"/>
                        <a:cs typeface="Times New Roman" panose="02020603050405020304" pitchFamily="18" charset="0"/>
                      </a:endParaRPr>
                    </a:p>
                    <a:p>
                      <a:endParaRPr lang="en-US" sz="2000" b="0" dirty="0">
                        <a:solidFill>
                          <a:srgbClr val="008000"/>
                        </a:solidFill>
                        <a:latin typeface="+mn-lt"/>
                        <a:cs typeface="Times New Roman" panose="02020603050405020304" pitchFamily="18" charset="0"/>
                      </a:endParaRPr>
                    </a:p>
                    <a:p>
                      <a:endParaRPr lang="en-US" sz="2000" b="0" dirty="0">
                        <a:solidFill>
                          <a:srgbClr val="008000"/>
                        </a:solidFill>
                        <a:latin typeface="+mn-lt"/>
                        <a:cs typeface="Times New Roman" panose="02020603050405020304" pitchFamily="18" charset="0"/>
                      </a:endParaRPr>
                    </a:p>
                    <a:p>
                      <a:r>
                        <a:rPr lang="en-US" sz="1800" b="0" dirty="0">
                          <a:solidFill>
                            <a:schemeClr val="tx1"/>
                          </a:solidFill>
                          <a:latin typeface="+mn-lt"/>
                          <a:cs typeface="Times New Roman" panose="02020603050405020304" pitchFamily="18" charset="0"/>
                        </a:rPr>
                        <a:t>Source:</a:t>
                      </a:r>
                      <a:r>
                        <a:rPr lang="en-US" sz="1800" b="0" baseline="0" dirty="0">
                          <a:solidFill>
                            <a:schemeClr val="tx1"/>
                          </a:solidFill>
                          <a:latin typeface="+mn-lt"/>
                          <a:cs typeface="Times New Roman" panose="02020603050405020304" pitchFamily="18" charset="0"/>
                        </a:rPr>
                        <a:t> J. Baker, </a:t>
                      </a:r>
                      <a:r>
                        <a:rPr lang="en-US" sz="1800" b="0" i="1" baseline="0" dirty="0">
                          <a:solidFill>
                            <a:schemeClr val="tx1"/>
                          </a:solidFill>
                          <a:latin typeface="+mn-lt"/>
                          <a:cs typeface="Times New Roman" panose="02020603050405020304" pitchFamily="18" charset="0"/>
                        </a:rPr>
                        <a:t>Taking the “Error” out of Error Cost Analysis</a:t>
                      </a:r>
                      <a:r>
                        <a:rPr lang="en-US" sz="1800" b="0" baseline="0" dirty="0">
                          <a:solidFill>
                            <a:schemeClr val="tx1"/>
                          </a:solidFill>
                          <a:latin typeface="+mn-lt"/>
                          <a:cs typeface="Times New Roman" panose="02020603050405020304" pitchFamily="18" charset="0"/>
                        </a:rPr>
                        <a:t>, 80 </a:t>
                      </a:r>
                      <a:r>
                        <a:rPr lang="en-US" sz="1800" b="0" cap="small" baseline="0" dirty="0">
                          <a:solidFill>
                            <a:schemeClr val="tx1"/>
                          </a:solidFill>
                          <a:latin typeface="+mn-lt"/>
                          <a:cs typeface="Times New Roman" panose="02020603050405020304" pitchFamily="18" charset="0"/>
                        </a:rPr>
                        <a:t>Antitrust L.J.</a:t>
                      </a:r>
                      <a:r>
                        <a:rPr lang="en-US" sz="1800" b="0" baseline="0" dirty="0">
                          <a:solidFill>
                            <a:schemeClr val="tx1"/>
                          </a:solidFill>
                          <a:latin typeface="+mn-lt"/>
                          <a:cs typeface="Times New Roman" panose="02020603050405020304" pitchFamily="18" charset="0"/>
                        </a:rPr>
                        <a:t> 1 (2015).</a:t>
                      </a:r>
                      <a:endParaRPr lang="en-US" sz="1800" b="0" dirty="0">
                        <a:solidFill>
                          <a:schemeClr val="tx1"/>
                        </a:solidFill>
                        <a:latin typeface="+mn-lt"/>
                        <a:cs typeface="Times New Roman" panose="02020603050405020304" pitchFamily="18" charset="0"/>
                      </a:endParaRPr>
                    </a:p>
                    <a:p>
                      <a:endParaRPr lang="en-US" sz="2000" b="0" dirty="0">
                        <a:solidFill>
                          <a:srgbClr val="008000"/>
                        </a:solidFill>
                        <a:latin typeface="+mn-lt"/>
                        <a:cs typeface="Times New Roman" panose="02020603050405020304" pitchFamily="18" charset="0"/>
                      </a:endParaRPr>
                    </a:p>
                  </a:txBody>
                  <a:tcPr marT="45731" marB="45731">
                    <a:noFill/>
                  </a:tcPr>
                </a:tc>
                <a:tc>
                  <a:txBody>
                    <a:bodyPr/>
                    <a:lstStyle/>
                    <a:p>
                      <a:endParaRPr lang="en-US" sz="2000" b="0" dirty="0">
                        <a:solidFill>
                          <a:srgbClr val="C00000"/>
                        </a:solidFill>
                        <a:latin typeface="+mn-lt"/>
                        <a:cs typeface="Times New Roman" panose="02020603050405020304" pitchFamily="18" charset="0"/>
                      </a:endParaRPr>
                    </a:p>
                  </a:txBody>
                  <a:tcPr marT="45731" marB="45731">
                    <a:solidFill>
                      <a:srgbClr val="FFFFFF"/>
                    </a:solidFill>
                  </a:tcPr>
                </a:tc>
                <a:extLst>
                  <a:ext uri="{0D108BD9-81ED-4DB2-BD59-A6C34878D82A}">
                    <a16:rowId xmlns:a16="http://schemas.microsoft.com/office/drawing/2014/main" val="10003"/>
                  </a:ext>
                </a:extLst>
              </a:tr>
              <a:tr h="1115944">
                <a:tc vMerge="1">
                  <a:txBody>
                    <a:bodyPr/>
                    <a:lstStyle/>
                    <a:p>
                      <a:endParaRPr lang="en-US"/>
                    </a:p>
                  </a:txBody>
                  <a:tcPr/>
                </a:tc>
                <a:tc>
                  <a:txBody>
                    <a:bodyPr/>
                    <a:lstStyle/>
                    <a:p>
                      <a:endParaRPr lang="en-US" sz="2000" b="0" dirty="0">
                        <a:solidFill>
                          <a:srgbClr val="C00000"/>
                        </a:solidFill>
                        <a:latin typeface="+mn-lt"/>
                        <a:cs typeface="Times New Roman" panose="02020603050405020304" pitchFamily="18" charset="0"/>
                      </a:endParaRPr>
                    </a:p>
                  </a:txBody>
                  <a:tcPr marT="45731" marB="45731">
                    <a:solidFill>
                      <a:srgbClr val="FFFFFF"/>
                    </a:solidFill>
                  </a:tcPr>
                </a:tc>
                <a:extLst>
                  <a:ext uri="{0D108BD9-81ED-4DB2-BD59-A6C34878D82A}">
                    <a16:rowId xmlns:a16="http://schemas.microsoft.com/office/drawing/2014/main" val="143062858"/>
                  </a:ext>
                </a:extLst>
              </a:tr>
            </a:tbl>
          </a:graphicData>
        </a:graphic>
      </p:graphicFrame>
      <p:sp>
        <p:nvSpPr>
          <p:cNvPr id="3" name="Slide Number Placeholder 2"/>
          <p:cNvSpPr>
            <a:spLocks noGrp="1"/>
          </p:cNvSpPr>
          <p:nvPr>
            <p:ph type="sldNum" sz="quarter" idx="12"/>
          </p:nvPr>
        </p:nvSpPr>
        <p:spPr>
          <a:xfrm>
            <a:off x="8382000" y="6349093"/>
            <a:ext cx="2133600" cy="476250"/>
          </a:xfrm>
        </p:spPr>
        <p:txBody>
          <a:bodyPr/>
          <a:lstStyle/>
          <a:p>
            <a:pPr>
              <a:defRPr/>
            </a:pPr>
            <a:fld id="{991FA2BD-1723-4EED-AE72-94F6707D9963}" type="slidenum">
              <a:rPr lang="en-US" smtClean="0">
                <a:solidFill>
                  <a:srgbClr val="000000"/>
                </a:solidFill>
              </a:rPr>
              <a:pPr>
                <a:defRPr/>
              </a:pPr>
              <a:t>43</a:t>
            </a:fld>
            <a:endParaRPr lang="en-US" dirty="0">
              <a:solidFill>
                <a:srgbClr val="000000"/>
              </a:solidFill>
            </a:endParaRPr>
          </a:p>
        </p:txBody>
      </p:sp>
      <p:sp>
        <p:nvSpPr>
          <p:cNvPr id="2" name="TextBox 1"/>
          <p:cNvSpPr txBox="1"/>
          <p:nvPr/>
        </p:nvSpPr>
        <p:spPr>
          <a:xfrm>
            <a:off x="6477001" y="1981200"/>
            <a:ext cx="184731" cy="369332"/>
          </a:xfrm>
          <a:prstGeom prst="rect">
            <a:avLst/>
          </a:prstGeom>
          <a:noFill/>
        </p:spPr>
        <p:txBody>
          <a:bodyPr wrap="none" rtlCol="0">
            <a:spAutoFit/>
          </a:bodyPr>
          <a:lstStyle/>
          <a:p>
            <a:endParaRPr lang="en-US" dirty="0"/>
          </a:p>
        </p:txBody>
      </p:sp>
    </p:spTree>
    <p:extLst>
      <p:ext uri="{BB962C8B-B14F-4D97-AF65-F5344CB8AC3E}">
        <p14:creationId xmlns:p14="http://schemas.microsoft.com/office/powerpoint/2010/main" val="359142410"/>
      </p:ext>
    </p:extLst>
  </p:cSld>
  <p:clrMapOvr>
    <a:masterClrMapping/>
  </p:clrMapOvr>
  <p:transition/>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71896" y="3429000"/>
            <a:ext cx="10515600" cy="1325563"/>
          </a:xfrm>
        </p:spPr>
        <p:txBody>
          <a:bodyPr>
            <a:normAutofit/>
          </a:bodyPr>
          <a:lstStyle/>
          <a:p>
            <a:pPr algn="ctr"/>
            <a:r>
              <a:rPr lang="en-US" dirty="0"/>
              <a:t>Appendix: </a:t>
            </a:r>
            <a:br>
              <a:rPr lang="en-US" dirty="0"/>
            </a:br>
            <a:r>
              <a:rPr lang="en-US" dirty="0"/>
              <a:t>Technical Analysis of Presumptions and Evidence</a:t>
            </a:r>
          </a:p>
        </p:txBody>
      </p:sp>
      <p:sp>
        <p:nvSpPr>
          <p:cNvPr id="3" name="Slide Number Placeholder 2"/>
          <p:cNvSpPr>
            <a:spLocks noGrp="1"/>
          </p:cNvSpPr>
          <p:nvPr>
            <p:ph type="sldNum" sz="quarter" idx="12"/>
          </p:nvPr>
        </p:nvSpPr>
        <p:spPr/>
        <p:txBody>
          <a:bodyPr/>
          <a:lstStyle/>
          <a:p>
            <a:fld id="{37C7E6BD-9F4D-4CC1-82B4-1BBBEC44B5AC}" type="slidenum">
              <a:rPr lang="en-US" smtClean="0"/>
              <a:t>44</a:t>
            </a:fld>
            <a:endParaRPr lang="en-US"/>
          </a:p>
        </p:txBody>
      </p:sp>
    </p:spTree>
    <p:extLst>
      <p:ext uri="{BB962C8B-B14F-4D97-AF65-F5344CB8AC3E}">
        <p14:creationId xmlns:p14="http://schemas.microsoft.com/office/powerpoint/2010/main" val="287446336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4A06B6-E2F8-47D0-86DB-E0DDE5BD963B}"/>
              </a:ext>
            </a:extLst>
          </p:cNvPr>
          <p:cNvSpPr>
            <a:spLocks noGrp="1"/>
          </p:cNvSpPr>
          <p:nvPr>
            <p:ph type="title"/>
          </p:nvPr>
        </p:nvSpPr>
        <p:spPr/>
        <p:txBody>
          <a:bodyPr/>
          <a:lstStyle/>
          <a:p>
            <a:r>
              <a:rPr lang="en-US" dirty="0"/>
              <a:t>Strong Presumption</a:t>
            </a:r>
          </a:p>
        </p:txBody>
      </p:sp>
      <p:sp>
        <p:nvSpPr>
          <p:cNvPr id="4" name="Slide Number Placeholder 3">
            <a:extLst>
              <a:ext uri="{FF2B5EF4-FFF2-40B4-BE49-F238E27FC236}">
                <a16:creationId xmlns:a16="http://schemas.microsoft.com/office/drawing/2014/main" id="{AE841266-1038-42D5-84E0-53F95062CB60}"/>
              </a:ext>
            </a:extLst>
          </p:cNvPr>
          <p:cNvSpPr>
            <a:spLocks noGrp="1"/>
          </p:cNvSpPr>
          <p:nvPr>
            <p:ph type="sldNum" sz="quarter" idx="12"/>
          </p:nvPr>
        </p:nvSpPr>
        <p:spPr/>
        <p:txBody>
          <a:bodyPr/>
          <a:lstStyle/>
          <a:p>
            <a:fld id="{37C7E6BD-9F4D-4CC1-82B4-1BBBEC44B5AC}" type="slidenum">
              <a:rPr lang="en-US" smtClean="0"/>
              <a:t>45</a:t>
            </a:fld>
            <a:endParaRPr lang="en-US" dirty="0"/>
          </a:p>
        </p:txBody>
      </p:sp>
      <p:sp>
        <p:nvSpPr>
          <p:cNvPr id="23" name="Content Placeholder 22">
            <a:extLst>
              <a:ext uri="{FF2B5EF4-FFF2-40B4-BE49-F238E27FC236}">
                <a16:creationId xmlns:a16="http://schemas.microsoft.com/office/drawing/2014/main" id="{DA1B8AC3-27D3-4D89-B673-C700F132AA54}"/>
              </a:ext>
            </a:extLst>
          </p:cNvPr>
          <p:cNvSpPr>
            <a:spLocks noGrp="1"/>
          </p:cNvSpPr>
          <p:nvPr>
            <p:ph idx="1"/>
          </p:nvPr>
        </p:nvSpPr>
        <p:spPr/>
        <p:txBody>
          <a:bodyPr>
            <a:normAutofit/>
          </a:bodyPr>
          <a:lstStyle/>
          <a:p>
            <a:pPr marL="0" indent="0">
              <a:buNone/>
            </a:pPr>
            <a:r>
              <a:rPr lang="en-US" sz="2000" dirty="0"/>
              <a:t>This Figure shows the distribution of Actual Benefits and Actual Harms from conduct in a particular category.  The </a:t>
            </a:r>
            <a:r>
              <a:rPr lang="en-US" sz="2000" u="sng" dirty="0"/>
              <a:t>narrow overlap</a:t>
            </a:r>
            <a:r>
              <a:rPr lang="en-US" sz="2000" dirty="0"/>
              <a:t> indicates a </a:t>
            </a:r>
            <a:r>
              <a:rPr lang="en-US" sz="2000" u="sng" dirty="0"/>
              <a:t>strong presumption</a:t>
            </a:r>
            <a:r>
              <a:rPr lang="en-US" sz="2000" dirty="0"/>
              <a:t> that the conduct in this category likely is harmful on balance.</a:t>
            </a:r>
          </a:p>
        </p:txBody>
      </p:sp>
      <p:grpSp>
        <p:nvGrpSpPr>
          <p:cNvPr id="24" name="Group 23">
            <a:extLst>
              <a:ext uri="{FF2B5EF4-FFF2-40B4-BE49-F238E27FC236}">
                <a16:creationId xmlns:a16="http://schemas.microsoft.com/office/drawing/2014/main" id="{A806F785-9E63-4B42-AFF7-D9D0F106E65F}"/>
              </a:ext>
            </a:extLst>
          </p:cNvPr>
          <p:cNvGrpSpPr/>
          <p:nvPr/>
        </p:nvGrpSpPr>
        <p:grpSpPr>
          <a:xfrm>
            <a:off x="1127051" y="3049845"/>
            <a:ext cx="8855149" cy="3274916"/>
            <a:chOff x="1364584" y="1437047"/>
            <a:chExt cx="8092243" cy="2716723"/>
          </a:xfrm>
        </p:grpSpPr>
        <p:pic>
          <p:nvPicPr>
            <p:cNvPr id="25" name="Picture 24" descr="vv.png">
              <a:extLst>
                <a:ext uri="{FF2B5EF4-FFF2-40B4-BE49-F238E27FC236}">
                  <a16:creationId xmlns:a16="http://schemas.microsoft.com/office/drawing/2014/main" id="{99436DE9-D06C-4088-9B76-01293373C276}"/>
                </a:ext>
              </a:extLst>
            </p:cNvPr>
            <p:cNvPicPr>
              <a:picLocks noChangeAspect="1"/>
            </p:cNvPicPr>
            <p:nvPr/>
          </p:nvPicPr>
          <p:blipFill>
            <a:blip r:embed="rId2"/>
            <a:stretch>
              <a:fillRect/>
            </a:stretch>
          </p:blipFill>
          <p:spPr>
            <a:xfrm>
              <a:off x="2193654" y="2520137"/>
              <a:ext cx="3740150" cy="1231900"/>
            </a:xfrm>
            <a:prstGeom prst="rect">
              <a:avLst/>
            </a:prstGeom>
          </p:spPr>
        </p:pic>
        <p:pic>
          <p:nvPicPr>
            <p:cNvPr id="26" name="Picture 25" descr="vv.png">
              <a:extLst>
                <a:ext uri="{FF2B5EF4-FFF2-40B4-BE49-F238E27FC236}">
                  <a16:creationId xmlns:a16="http://schemas.microsoft.com/office/drawing/2014/main" id="{7B0F42FB-A070-4131-BE3D-7CC163D8AB0A}"/>
                </a:ext>
              </a:extLst>
            </p:cNvPr>
            <p:cNvPicPr>
              <a:picLocks noChangeAspect="1"/>
            </p:cNvPicPr>
            <p:nvPr/>
          </p:nvPicPr>
          <p:blipFill>
            <a:blip r:embed="rId2"/>
            <a:stretch>
              <a:fillRect/>
            </a:stretch>
          </p:blipFill>
          <p:spPr>
            <a:xfrm>
              <a:off x="4860427" y="2500779"/>
              <a:ext cx="3740150" cy="1231900"/>
            </a:xfrm>
            <a:prstGeom prst="rect">
              <a:avLst/>
            </a:prstGeom>
          </p:spPr>
        </p:pic>
        <p:sp>
          <p:nvSpPr>
            <p:cNvPr id="49" name="TextBox 26">
              <a:extLst>
                <a:ext uri="{FF2B5EF4-FFF2-40B4-BE49-F238E27FC236}">
                  <a16:creationId xmlns:a16="http://schemas.microsoft.com/office/drawing/2014/main" id="{C1D50A26-835E-4088-ACA5-662EB0F72954}"/>
                </a:ext>
              </a:extLst>
            </p:cNvPr>
            <p:cNvSpPr txBox="1"/>
            <p:nvPr/>
          </p:nvSpPr>
          <p:spPr>
            <a:xfrm>
              <a:off x="2972763" y="3755512"/>
              <a:ext cx="574040" cy="293704"/>
            </a:xfrm>
            <a:prstGeom prst="rect">
              <a:avLst/>
            </a:prstGeom>
            <a:noFill/>
            <a:ln>
              <a:solidFill>
                <a:srgbClr val="FFFFFF"/>
              </a:solidFill>
            </a:ln>
          </p:spPr>
          <p:txBody>
            <a:bodyPr wrap="square" rtlCol="0">
              <a:noAutofit/>
            </a:bodyPr>
            <a:lstStyle/>
            <a:p>
              <a:pPr marL="0" marR="0">
                <a:lnSpc>
                  <a:spcPct val="115000"/>
                </a:lnSpc>
                <a:spcBef>
                  <a:spcPts val="0"/>
                </a:spcBef>
                <a:spcAft>
                  <a:spcPts val="1000"/>
                </a:spcAft>
              </a:pPr>
              <a:r>
                <a:rPr lang="en-US" sz="1100">
                  <a:effectLst/>
                  <a:latin typeface="Calibri" panose="020F0502020204030204" pitchFamily="34" charset="0"/>
                  <a:ea typeface="Times New Roman" panose="02020603050405020304" pitchFamily="18" charset="0"/>
                  <a:cs typeface="Times New Roman" panose="02020603050405020304" pitchFamily="18" charset="0"/>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50" name="TextBox 27">
              <a:extLst>
                <a:ext uri="{FF2B5EF4-FFF2-40B4-BE49-F238E27FC236}">
                  <a16:creationId xmlns:a16="http://schemas.microsoft.com/office/drawing/2014/main" id="{6B66818E-C4C8-475E-8620-4C0F0E3998F9}"/>
                </a:ext>
              </a:extLst>
            </p:cNvPr>
            <p:cNvSpPr txBox="1"/>
            <p:nvPr/>
          </p:nvSpPr>
          <p:spPr>
            <a:xfrm>
              <a:off x="6529954" y="3739115"/>
              <a:ext cx="737235" cy="414655"/>
            </a:xfrm>
            <a:prstGeom prst="rect">
              <a:avLst/>
            </a:prstGeom>
            <a:noFill/>
            <a:ln>
              <a:solidFill>
                <a:srgbClr val="FFFFFF"/>
              </a:solidFill>
            </a:ln>
          </p:spPr>
          <p:txBody>
            <a:bodyPr wrap="square" rtlCol="0">
              <a:noAutofit/>
            </a:bodyPr>
            <a:lstStyle/>
            <a:p>
              <a:pPr marL="0" marR="0">
                <a:lnSpc>
                  <a:spcPct val="115000"/>
                </a:lnSpc>
                <a:spcBef>
                  <a:spcPts val="0"/>
                </a:spcBef>
                <a:spcAft>
                  <a:spcPts val="1000"/>
                </a:spcAft>
              </a:pPr>
              <a:r>
                <a:rPr lang="en-US" sz="1200" dirty="0">
                  <a:effectLst/>
                  <a:latin typeface="Calibri" panose="020F0502020204030204" pitchFamily="34" charset="0"/>
                  <a:ea typeface="Times New Roman" panose="02020603050405020304" pitchFamily="18" charset="0"/>
                  <a:cs typeface="Times New Roman" panose="02020603050405020304" pitchFamily="18" charset="0"/>
                </a:rPr>
                <a:t> </a:t>
              </a:r>
              <a:r>
                <a:rPr lang="en-US" sz="2000" b="1" i="1" dirty="0">
                  <a:solidFill>
                    <a:srgbClr val="C00000"/>
                  </a:solidFill>
                  <a:effectLst/>
                  <a:latin typeface="Calibri" panose="020F0502020204030204" pitchFamily="34" charset="0"/>
                  <a:ea typeface="Times New Roman" panose="02020603050405020304" pitchFamily="18" charset="0"/>
                  <a:cs typeface="Times New Roman" panose="02020603050405020304" pitchFamily="18" charset="0"/>
                </a:rPr>
                <a:t>EH</a:t>
              </a:r>
              <a:endParaRPr lang="en-US" sz="1600" b="1" i="1" dirty="0">
                <a:solidFill>
                  <a:srgbClr val="C00000"/>
                </a:solidFill>
                <a:effectLst/>
                <a:latin typeface="Calibri" panose="020F0502020204030204" pitchFamily="34" charset="0"/>
                <a:ea typeface="Calibri" panose="020F0502020204030204" pitchFamily="34" charset="0"/>
                <a:cs typeface="Times New Roman" panose="02020603050405020304" pitchFamily="18" charset="0"/>
              </a:endParaRPr>
            </a:p>
          </p:txBody>
        </p:sp>
        <p:cxnSp>
          <p:nvCxnSpPr>
            <p:cNvPr id="51" name="Line 2">
              <a:extLst>
                <a:ext uri="{FF2B5EF4-FFF2-40B4-BE49-F238E27FC236}">
                  <a16:creationId xmlns:a16="http://schemas.microsoft.com/office/drawing/2014/main" id="{2CFC1A8C-2155-4B9F-A452-8997A8079D22}"/>
                </a:ext>
              </a:extLst>
            </p:cNvPr>
            <p:cNvCxnSpPr/>
            <p:nvPr/>
          </p:nvCxnSpPr>
          <p:spPr bwMode="auto">
            <a:xfrm flipH="1">
              <a:off x="1364584" y="1437047"/>
              <a:ext cx="5955" cy="2262298"/>
            </a:xfrm>
            <a:prstGeom prst="line">
              <a:avLst/>
            </a:prstGeom>
            <a:noFill/>
            <a:ln w="44450">
              <a:solidFill>
                <a:srgbClr val="000000"/>
              </a:solidFill>
              <a:round/>
              <a:headEnd/>
              <a:tailEnd/>
            </a:ln>
            <a:effectLst>
              <a:outerShdw blurRad="38100" dist="25400" dir="5400000" algn="ctr" rotWithShape="0">
                <a:srgbClr val="000000">
                  <a:alpha val="35001"/>
                </a:srgbClr>
              </a:outerShdw>
            </a:effectLst>
          </p:spPr>
        </p:cxnSp>
        <p:cxnSp>
          <p:nvCxnSpPr>
            <p:cNvPr id="52" name="Line 3">
              <a:extLst>
                <a:ext uri="{FF2B5EF4-FFF2-40B4-BE49-F238E27FC236}">
                  <a16:creationId xmlns:a16="http://schemas.microsoft.com/office/drawing/2014/main" id="{90B276E7-B8A0-4A29-825B-5E697ED33891}"/>
                </a:ext>
              </a:extLst>
            </p:cNvPr>
            <p:cNvCxnSpPr/>
            <p:nvPr/>
          </p:nvCxnSpPr>
          <p:spPr bwMode="auto">
            <a:xfrm flipV="1">
              <a:off x="1370539" y="3685211"/>
              <a:ext cx="8086288" cy="21714"/>
            </a:xfrm>
            <a:prstGeom prst="line">
              <a:avLst/>
            </a:prstGeom>
            <a:noFill/>
            <a:ln w="44450">
              <a:solidFill>
                <a:srgbClr val="000000"/>
              </a:solidFill>
              <a:round/>
              <a:headEnd/>
              <a:tailEnd/>
            </a:ln>
            <a:effectLst>
              <a:outerShdw blurRad="38100" dist="25400" dir="5400000" algn="ctr" rotWithShape="0">
                <a:srgbClr val="000000">
                  <a:alpha val="35001"/>
                </a:srgbClr>
              </a:outerShdw>
            </a:effectLst>
          </p:spPr>
        </p:cxnSp>
        <p:cxnSp>
          <p:nvCxnSpPr>
            <p:cNvPr id="53" name="Straight Connector 52">
              <a:extLst>
                <a:ext uri="{FF2B5EF4-FFF2-40B4-BE49-F238E27FC236}">
                  <a16:creationId xmlns:a16="http://schemas.microsoft.com/office/drawing/2014/main" id="{EE778043-F829-4C6C-A511-AD975EBC5A42}"/>
                </a:ext>
              </a:extLst>
            </p:cNvPr>
            <p:cNvCxnSpPr/>
            <p:nvPr/>
          </p:nvCxnSpPr>
          <p:spPr>
            <a:xfrm rot="5400000">
              <a:off x="3467423" y="3151256"/>
              <a:ext cx="1179210" cy="1589"/>
            </a:xfrm>
            <a:prstGeom prst="line">
              <a:avLst/>
            </a:prstGeom>
            <a:ln>
              <a:solidFill>
                <a:srgbClr val="000000"/>
              </a:solidFill>
              <a:prstDash val="sysDash"/>
            </a:ln>
          </p:spPr>
          <p:style>
            <a:lnRef idx="2">
              <a:schemeClr val="accent1"/>
            </a:lnRef>
            <a:fillRef idx="0">
              <a:schemeClr val="accent1"/>
            </a:fillRef>
            <a:effectRef idx="1">
              <a:schemeClr val="accent1"/>
            </a:effectRef>
            <a:fontRef idx="minor">
              <a:schemeClr val="tx1"/>
            </a:fontRef>
          </p:style>
        </p:cxnSp>
        <p:cxnSp>
          <p:nvCxnSpPr>
            <p:cNvPr id="54" name="Straight Connector 53">
              <a:extLst>
                <a:ext uri="{FF2B5EF4-FFF2-40B4-BE49-F238E27FC236}">
                  <a16:creationId xmlns:a16="http://schemas.microsoft.com/office/drawing/2014/main" id="{A1DA3209-701B-4199-9A51-566B2AF1AE55}"/>
                </a:ext>
              </a:extLst>
            </p:cNvPr>
            <p:cNvCxnSpPr/>
            <p:nvPr/>
          </p:nvCxnSpPr>
          <p:spPr>
            <a:xfrm rot="5400000">
              <a:off x="6116693" y="3135291"/>
              <a:ext cx="1179210" cy="1589"/>
            </a:xfrm>
            <a:prstGeom prst="line">
              <a:avLst/>
            </a:prstGeom>
            <a:ln>
              <a:solidFill>
                <a:srgbClr val="000000"/>
              </a:solidFill>
              <a:prstDash val="sysDash"/>
            </a:ln>
          </p:spPr>
          <p:style>
            <a:lnRef idx="2">
              <a:schemeClr val="accent1"/>
            </a:lnRef>
            <a:fillRef idx="0">
              <a:schemeClr val="accent1"/>
            </a:fillRef>
            <a:effectRef idx="1">
              <a:schemeClr val="accent1"/>
            </a:effectRef>
            <a:fontRef idx="minor">
              <a:schemeClr val="tx1"/>
            </a:fontRef>
          </p:style>
        </p:cxnSp>
        <p:sp>
          <p:nvSpPr>
            <p:cNvPr id="55" name="TextBox 32">
              <a:extLst>
                <a:ext uri="{FF2B5EF4-FFF2-40B4-BE49-F238E27FC236}">
                  <a16:creationId xmlns:a16="http://schemas.microsoft.com/office/drawing/2014/main" id="{B77CB8B6-ADD5-4A16-A98F-D3846EB8AAAF}"/>
                </a:ext>
              </a:extLst>
            </p:cNvPr>
            <p:cNvSpPr txBox="1"/>
            <p:nvPr/>
          </p:nvSpPr>
          <p:spPr>
            <a:xfrm>
              <a:off x="3774533" y="3767852"/>
              <a:ext cx="551377" cy="263312"/>
            </a:xfrm>
            <a:prstGeom prst="rect">
              <a:avLst/>
            </a:prstGeom>
            <a:noFill/>
            <a:ln>
              <a:solidFill>
                <a:srgbClr val="FFFFFF"/>
              </a:solidFill>
            </a:ln>
          </p:spPr>
          <p:txBody>
            <a:bodyPr wrap="square" rtlCol="0">
              <a:noAutofit/>
            </a:bodyPr>
            <a:lstStyle/>
            <a:p>
              <a:pPr marL="0" marR="0">
                <a:spcBef>
                  <a:spcPts val="0"/>
                </a:spcBef>
                <a:spcAft>
                  <a:spcPts val="0"/>
                </a:spcAft>
              </a:pPr>
              <a:r>
                <a:rPr lang="en-US" b="1" i="1" dirty="0">
                  <a:solidFill>
                    <a:srgbClr val="00B050"/>
                  </a:solidFill>
                  <a:effectLst/>
                  <a:latin typeface="Times New Roman" panose="02020603050405020304" pitchFamily="18" charset="0"/>
                  <a:ea typeface="Times New Roman" panose="02020603050405020304" pitchFamily="18" charset="0"/>
                </a:rPr>
                <a:t>EB</a:t>
              </a:r>
              <a:endParaRPr lang="en-US" sz="1600" b="1" dirty="0">
                <a:solidFill>
                  <a:srgbClr val="00B050"/>
                </a:solidFill>
                <a:effectLst/>
                <a:latin typeface="Times New Roman" panose="02020603050405020304" pitchFamily="18" charset="0"/>
                <a:ea typeface="Times New Roman" panose="02020603050405020304" pitchFamily="18" charset="0"/>
              </a:endParaRPr>
            </a:p>
          </p:txBody>
        </p:sp>
      </p:grpSp>
    </p:spTree>
    <p:extLst>
      <p:ext uri="{BB962C8B-B14F-4D97-AF65-F5344CB8AC3E}">
        <p14:creationId xmlns:p14="http://schemas.microsoft.com/office/powerpoint/2010/main" val="2257367311"/>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4A06B6-E2F8-47D0-86DB-E0DDE5BD963B}"/>
              </a:ext>
            </a:extLst>
          </p:cNvPr>
          <p:cNvSpPr>
            <a:spLocks noGrp="1"/>
          </p:cNvSpPr>
          <p:nvPr>
            <p:ph type="title"/>
          </p:nvPr>
        </p:nvSpPr>
        <p:spPr/>
        <p:txBody>
          <a:bodyPr/>
          <a:lstStyle/>
          <a:p>
            <a:r>
              <a:rPr lang="en-US" dirty="0"/>
              <a:t>Weak Presumption</a:t>
            </a:r>
          </a:p>
        </p:txBody>
      </p:sp>
      <p:sp>
        <p:nvSpPr>
          <p:cNvPr id="4" name="Slide Number Placeholder 3">
            <a:extLst>
              <a:ext uri="{FF2B5EF4-FFF2-40B4-BE49-F238E27FC236}">
                <a16:creationId xmlns:a16="http://schemas.microsoft.com/office/drawing/2014/main" id="{AE841266-1038-42D5-84E0-53F95062CB60}"/>
              </a:ext>
            </a:extLst>
          </p:cNvPr>
          <p:cNvSpPr>
            <a:spLocks noGrp="1"/>
          </p:cNvSpPr>
          <p:nvPr>
            <p:ph type="sldNum" sz="quarter" idx="12"/>
          </p:nvPr>
        </p:nvSpPr>
        <p:spPr/>
        <p:txBody>
          <a:bodyPr/>
          <a:lstStyle/>
          <a:p>
            <a:fld id="{37C7E6BD-9F4D-4CC1-82B4-1BBBEC44B5AC}" type="slidenum">
              <a:rPr lang="en-US" smtClean="0"/>
              <a:t>46</a:t>
            </a:fld>
            <a:endParaRPr lang="en-US" dirty="0"/>
          </a:p>
        </p:txBody>
      </p:sp>
      <p:sp>
        <p:nvSpPr>
          <p:cNvPr id="23" name="Content Placeholder 22">
            <a:extLst>
              <a:ext uri="{FF2B5EF4-FFF2-40B4-BE49-F238E27FC236}">
                <a16:creationId xmlns:a16="http://schemas.microsoft.com/office/drawing/2014/main" id="{DA1B8AC3-27D3-4D89-B673-C700F132AA54}"/>
              </a:ext>
            </a:extLst>
          </p:cNvPr>
          <p:cNvSpPr>
            <a:spLocks noGrp="1"/>
          </p:cNvSpPr>
          <p:nvPr>
            <p:ph idx="1"/>
          </p:nvPr>
        </p:nvSpPr>
        <p:spPr>
          <a:xfrm>
            <a:off x="753986" y="1381487"/>
            <a:ext cx="10515600" cy="4351338"/>
          </a:xfrm>
        </p:spPr>
        <p:txBody>
          <a:bodyPr>
            <a:normAutofit/>
          </a:bodyPr>
          <a:lstStyle/>
          <a:p>
            <a:pPr marL="0" indent="0">
              <a:buNone/>
            </a:pPr>
            <a:r>
              <a:rPr lang="en-US" sz="2000" dirty="0"/>
              <a:t>This Figure shows the distribution of Actual Benefits and Actual Harms from conduct in a particular category.  A </a:t>
            </a:r>
            <a:r>
              <a:rPr lang="en-US" sz="2000" u="sng" dirty="0"/>
              <a:t>broad overlap</a:t>
            </a:r>
            <a:r>
              <a:rPr lang="en-US" sz="2000" dirty="0"/>
              <a:t> indicates a </a:t>
            </a:r>
            <a:r>
              <a:rPr lang="en-US" sz="2000" u="sng" dirty="0"/>
              <a:t>weak presumption</a:t>
            </a:r>
            <a:r>
              <a:rPr lang="en-US" sz="2000" dirty="0"/>
              <a:t> that the conduct in this category likely is harmful on balance…</a:t>
            </a:r>
          </a:p>
        </p:txBody>
      </p:sp>
      <p:grpSp>
        <p:nvGrpSpPr>
          <p:cNvPr id="24" name="Group 23">
            <a:extLst>
              <a:ext uri="{FF2B5EF4-FFF2-40B4-BE49-F238E27FC236}">
                <a16:creationId xmlns:a16="http://schemas.microsoft.com/office/drawing/2014/main" id="{A806F785-9E63-4B42-AFF7-D9D0F106E65F}"/>
              </a:ext>
            </a:extLst>
          </p:cNvPr>
          <p:cNvGrpSpPr/>
          <p:nvPr/>
        </p:nvGrpSpPr>
        <p:grpSpPr>
          <a:xfrm>
            <a:off x="2883989" y="2283613"/>
            <a:ext cx="4999989" cy="3148879"/>
            <a:chOff x="1364584" y="1437047"/>
            <a:chExt cx="4569220" cy="2612169"/>
          </a:xfrm>
        </p:grpSpPr>
        <p:pic>
          <p:nvPicPr>
            <p:cNvPr id="25" name="Picture 24" descr="vv.png">
              <a:extLst>
                <a:ext uri="{FF2B5EF4-FFF2-40B4-BE49-F238E27FC236}">
                  <a16:creationId xmlns:a16="http://schemas.microsoft.com/office/drawing/2014/main" id="{99436DE9-D06C-4088-9B76-01293373C276}"/>
                </a:ext>
              </a:extLst>
            </p:cNvPr>
            <p:cNvPicPr>
              <a:picLocks noChangeAspect="1"/>
            </p:cNvPicPr>
            <p:nvPr/>
          </p:nvPicPr>
          <p:blipFill>
            <a:blip r:embed="rId2"/>
            <a:stretch>
              <a:fillRect/>
            </a:stretch>
          </p:blipFill>
          <p:spPr>
            <a:xfrm>
              <a:off x="2193654" y="2520137"/>
              <a:ext cx="3740150" cy="1231900"/>
            </a:xfrm>
            <a:prstGeom prst="rect">
              <a:avLst/>
            </a:prstGeom>
          </p:spPr>
        </p:pic>
        <p:pic>
          <p:nvPicPr>
            <p:cNvPr id="26" name="Picture 25" descr="vv.png">
              <a:extLst>
                <a:ext uri="{FF2B5EF4-FFF2-40B4-BE49-F238E27FC236}">
                  <a16:creationId xmlns:a16="http://schemas.microsoft.com/office/drawing/2014/main" id="{7B0F42FB-A070-4131-BE3D-7CC163D8AB0A}"/>
                </a:ext>
              </a:extLst>
            </p:cNvPr>
            <p:cNvPicPr>
              <a:picLocks noChangeAspect="1"/>
            </p:cNvPicPr>
            <p:nvPr/>
          </p:nvPicPr>
          <p:blipFill>
            <a:blip r:embed="rId2"/>
            <a:stretch>
              <a:fillRect/>
            </a:stretch>
          </p:blipFill>
          <p:spPr>
            <a:xfrm>
              <a:off x="1370540" y="2520137"/>
              <a:ext cx="3740150" cy="1231900"/>
            </a:xfrm>
            <a:prstGeom prst="rect">
              <a:avLst/>
            </a:prstGeom>
          </p:spPr>
        </p:pic>
        <p:sp>
          <p:nvSpPr>
            <p:cNvPr id="49" name="TextBox 26">
              <a:extLst>
                <a:ext uri="{FF2B5EF4-FFF2-40B4-BE49-F238E27FC236}">
                  <a16:creationId xmlns:a16="http://schemas.microsoft.com/office/drawing/2014/main" id="{C1D50A26-835E-4088-ACA5-662EB0F72954}"/>
                </a:ext>
              </a:extLst>
            </p:cNvPr>
            <p:cNvSpPr txBox="1"/>
            <p:nvPr/>
          </p:nvSpPr>
          <p:spPr>
            <a:xfrm>
              <a:off x="2972763" y="3755512"/>
              <a:ext cx="574040" cy="293704"/>
            </a:xfrm>
            <a:prstGeom prst="rect">
              <a:avLst/>
            </a:prstGeom>
            <a:noFill/>
            <a:ln>
              <a:solidFill>
                <a:srgbClr val="FFFFFF"/>
              </a:solidFill>
            </a:ln>
          </p:spPr>
          <p:txBody>
            <a:bodyPr wrap="square" rtlCol="0">
              <a:noAutofit/>
            </a:bodyPr>
            <a:lstStyle/>
            <a:p>
              <a:pPr marL="0" marR="0">
                <a:lnSpc>
                  <a:spcPct val="115000"/>
                </a:lnSpc>
                <a:spcBef>
                  <a:spcPts val="0"/>
                </a:spcBef>
                <a:spcAft>
                  <a:spcPts val="1000"/>
                </a:spcAft>
              </a:pPr>
              <a:r>
                <a:rPr lang="en-US" sz="1100">
                  <a:effectLst/>
                  <a:latin typeface="Calibri" panose="020F0502020204030204" pitchFamily="34" charset="0"/>
                  <a:ea typeface="Times New Roman" panose="02020603050405020304" pitchFamily="18" charset="0"/>
                  <a:cs typeface="Times New Roman" panose="02020603050405020304" pitchFamily="18" charset="0"/>
                </a:rPr>
                <a:t> </a:t>
              </a:r>
              <a:endParaRPr lang="en-US" sz="1100">
                <a:effectLst/>
                <a:latin typeface="Calibri" panose="020F0502020204030204" pitchFamily="34" charset="0"/>
                <a:ea typeface="Calibri" panose="020F0502020204030204" pitchFamily="34" charset="0"/>
                <a:cs typeface="Times New Roman" panose="02020603050405020304" pitchFamily="18" charset="0"/>
              </a:endParaRPr>
            </a:p>
          </p:txBody>
        </p:sp>
        <p:cxnSp>
          <p:nvCxnSpPr>
            <p:cNvPr id="51" name="Line 2">
              <a:extLst>
                <a:ext uri="{FF2B5EF4-FFF2-40B4-BE49-F238E27FC236}">
                  <a16:creationId xmlns:a16="http://schemas.microsoft.com/office/drawing/2014/main" id="{2CFC1A8C-2155-4B9F-A452-8997A8079D22}"/>
                </a:ext>
              </a:extLst>
            </p:cNvPr>
            <p:cNvCxnSpPr/>
            <p:nvPr/>
          </p:nvCxnSpPr>
          <p:spPr bwMode="auto">
            <a:xfrm flipH="1">
              <a:off x="1364584" y="1437047"/>
              <a:ext cx="5955" cy="2262298"/>
            </a:xfrm>
            <a:prstGeom prst="line">
              <a:avLst/>
            </a:prstGeom>
            <a:noFill/>
            <a:ln w="44450">
              <a:solidFill>
                <a:srgbClr val="000000"/>
              </a:solidFill>
              <a:round/>
              <a:headEnd/>
              <a:tailEnd/>
            </a:ln>
            <a:effectLst>
              <a:outerShdw blurRad="38100" dist="25400" dir="5400000" algn="ctr" rotWithShape="0">
                <a:srgbClr val="000000">
                  <a:alpha val="35001"/>
                </a:srgbClr>
              </a:outerShdw>
            </a:effectLst>
          </p:spPr>
        </p:cxnSp>
        <p:cxnSp>
          <p:nvCxnSpPr>
            <p:cNvPr id="52" name="Line 3">
              <a:extLst>
                <a:ext uri="{FF2B5EF4-FFF2-40B4-BE49-F238E27FC236}">
                  <a16:creationId xmlns:a16="http://schemas.microsoft.com/office/drawing/2014/main" id="{90B276E7-B8A0-4A29-825B-5E697ED33891}"/>
                </a:ext>
              </a:extLst>
            </p:cNvPr>
            <p:cNvCxnSpPr/>
            <p:nvPr/>
          </p:nvCxnSpPr>
          <p:spPr bwMode="auto">
            <a:xfrm>
              <a:off x="1364585" y="3699345"/>
              <a:ext cx="4569219" cy="25400"/>
            </a:xfrm>
            <a:prstGeom prst="line">
              <a:avLst/>
            </a:prstGeom>
            <a:noFill/>
            <a:ln w="44450">
              <a:solidFill>
                <a:srgbClr val="000000"/>
              </a:solidFill>
              <a:round/>
              <a:headEnd/>
              <a:tailEnd/>
            </a:ln>
            <a:effectLst>
              <a:outerShdw blurRad="38100" dist="25400" dir="5400000" algn="ctr" rotWithShape="0">
                <a:srgbClr val="000000">
                  <a:alpha val="35001"/>
                </a:srgbClr>
              </a:outerShdw>
            </a:effectLst>
          </p:spPr>
        </p:cxnSp>
        <p:cxnSp>
          <p:nvCxnSpPr>
            <p:cNvPr id="53" name="Straight Connector 52">
              <a:extLst>
                <a:ext uri="{FF2B5EF4-FFF2-40B4-BE49-F238E27FC236}">
                  <a16:creationId xmlns:a16="http://schemas.microsoft.com/office/drawing/2014/main" id="{EE778043-F829-4C6C-A511-AD975EBC5A42}"/>
                </a:ext>
              </a:extLst>
            </p:cNvPr>
            <p:cNvCxnSpPr/>
            <p:nvPr/>
          </p:nvCxnSpPr>
          <p:spPr>
            <a:xfrm rot="5400000">
              <a:off x="2614646" y="3115935"/>
              <a:ext cx="1179210" cy="1589"/>
            </a:xfrm>
            <a:prstGeom prst="line">
              <a:avLst/>
            </a:prstGeom>
            <a:ln>
              <a:solidFill>
                <a:srgbClr val="000000"/>
              </a:solidFill>
              <a:prstDash val="sysDash"/>
            </a:ln>
          </p:spPr>
          <p:style>
            <a:lnRef idx="2">
              <a:schemeClr val="accent1"/>
            </a:lnRef>
            <a:fillRef idx="0">
              <a:schemeClr val="accent1"/>
            </a:fillRef>
            <a:effectRef idx="1">
              <a:schemeClr val="accent1"/>
            </a:effectRef>
            <a:fontRef idx="minor">
              <a:schemeClr val="tx1"/>
            </a:fontRef>
          </p:style>
        </p:cxnSp>
        <p:cxnSp>
          <p:nvCxnSpPr>
            <p:cNvPr id="54" name="Straight Connector 53">
              <a:extLst>
                <a:ext uri="{FF2B5EF4-FFF2-40B4-BE49-F238E27FC236}">
                  <a16:creationId xmlns:a16="http://schemas.microsoft.com/office/drawing/2014/main" id="{A1DA3209-701B-4199-9A51-566B2AF1AE55}"/>
                </a:ext>
              </a:extLst>
            </p:cNvPr>
            <p:cNvCxnSpPr/>
            <p:nvPr/>
          </p:nvCxnSpPr>
          <p:spPr>
            <a:xfrm rot="5400000">
              <a:off x="3509050" y="3134346"/>
              <a:ext cx="1179210" cy="1589"/>
            </a:xfrm>
            <a:prstGeom prst="line">
              <a:avLst/>
            </a:prstGeom>
            <a:ln>
              <a:solidFill>
                <a:srgbClr val="000000"/>
              </a:solidFill>
              <a:prstDash val="sysDash"/>
            </a:ln>
          </p:spPr>
          <p:style>
            <a:lnRef idx="2">
              <a:schemeClr val="accent1"/>
            </a:lnRef>
            <a:fillRef idx="0">
              <a:schemeClr val="accent1"/>
            </a:fillRef>
            <a:effectRef idx="1">
              <a:schemeClr val="accent1"/>
            </a:effectRef>
            <a:fontRef idx="minor">
              <a:schemeClr val="tx1"/>
            </a:fontRef>
          </p:style>
        </p:cxnSp>
      </p:grpSp>
      <p:sp>
        <p:nvSpPr>
          <p:cNvPr id="15" name="TextBox 27">
            <a:extLst>
              <a:ext uri="{FF2B5EF4-FFF2-40B4-BE49-F238E27FC236}">
                <a16:creationId xmlns:a16="http://schemas.microsoft.com/office/drawing/2014/main" id="{9DB8EDD8-62FD-4E45-9D40-650BF1383B74}"/>
              </a:ext>
            </a:extLst>
          </p:cNvPr>
          <p:cNvSpPr txBox="1"/>
          <p:nvPr/>
        </p:nvSpPr>
        <p:spPr>
          <a:xfrm>
            <a:off x="5650196" y="5136089"/>
            <a:ext cx="806739" cy="499852"/>
          </a:xfrm>
          <a:prstGeom prst="rect">
            <a:avLst/>
          </a:prstGeom>
          <a:noFill/>
          <a:ln>
            <a:solidFill>
              <a:srgbClr val="FFFFFF"/>
            </a:solidFill>
          </a:ln>
        </p:spPr>
        <p:txBody>
          <a:bodyPr wrap="square" rtlCol="0">
            <a:noAutofit/>
          </a:bodyPr>
          <a:lstStyle/>
          <a:p>
            <a:pPr marL="0" marR="0">
              <a:lnSpc>
                <a:spcPct val="115000"/>
              </a:lnSpc>
              <a:spcBef>
                <a:spcPts val="0"/>
              </a:spcBef>
              <a:spcAft>
                <a:spcPts val="1000"/>
              </a:spcAft>
            </a:pPr>
            <a:r>
              <a:rPr lang="en-US" sz="1200" dirty="0">
                <a:effectLst/>
                <a:latin typeface="Calibri" panose="020F0502020204030204" pitchFamily="34" charset="0"/>
                <a:ea typeface="Times New Roman" panose="02020603050405020304" pitchFamily="18" charset="0"/>
                <a:cs typeface="Times New Roman" panose="02020603050405020304" pitchFamily="18" charset="0"/>
              </a:rPr>
              <a:t> </a:t>
            </a:r>
            <a:r>
              <a:rPr lang="en-US" sz="2000" b="1" i="1" dirty="0">
                <a:solidFill>
                  <a:srgbClr val="C00000"/>
                </a:solidFill>
                <a:effectLst/>
                <a:latin typeface="Calibri" panose="020F0502020204030204" pitchFamily="34" charset="0"/>
                <a:ea typeface="Times New Roman" panose="02020603050405020304" pitchFamily="18" charset="0"/>
                <a:cs typeface="Times New Roman" panose="02020603050405020304" pitchFamily="18" charset="0"/>
              </a:rPr>
              <a:t>EH</a:t>
            </a:r>
            <a:endParaRPr lang="en-US" sz="1600" b="1" i="1" dirty="0">
              <a:solidFill>
                <a:srgbClr val="C00000"/>
              </a:solidFill>
              <a:effectLst/>
              <a:latin typeface="Calibri" panose="020F0502020204030204" pitchFamily="34" charset="0"/>
              <a:ea typeface="Calibri" panose="020F0502020204030204" pitchFamily="34" charset="0"/>
              <a:cs typeface="Times New Roman" panose="02020603050405020304" pitchFamily="18" charset="0"/>
            </a:endParaRPr>
          </a:p>
        </p:txBody>
      </p:sp>
      <p:sp>
        <p:nvSpPr>
          <p:cNvPr id="16" name="TextBox 32">
            <a:extLst>
              <a:ext uri="{FF2B5EF4-FFF2-40B4-BE49-F238E27FC236}">
                <a16:creationId xmlns:a16="http://schemas.microsoft.com/office/drawing/2014/main" id="{195F6F34-BB62-4E6C-9632-263075FC7B87}"/>
              </a:ext>
            </a:extLst>
          </p:cNvPr>
          <p:cNvSpPr txBox="1"/>
          <p:nvPr/>
        </p:nvSpPr>
        <p:spPr>
          <a:xfrm>
            <a:off x="4594544" y="5194409"/>
            <a:ext cx="603359" cy="317414"/>
          </a:xfrm>
          <a:prstGeom prst="rect">
            <a:avLst/>
          </a:prstGeom>
          <a:noFill/>
          <a:ln>
            <a:solidFill>
              <a:srgbClr val="FFFFFF"/>
            </a:solidFill>
          </a:ln>
        </p:spPr>
        <p:txBody>
          <a:bodyPr wrap="square" rtlCol="0">
            <a:noAutofit/>
          </a:bodyPr>
          <a:lstStyle/>
          <a:p>
            <a:pPr marL="0" marR="0">
              <a:spcBef>
                <a:spcPts val="0"/>
              </a:spcBef>
              <a:spcAft>
                <a:spcPts val="0"/>
              </a:spcAft>
            </a:pPr>
            <a:r>
              <a:rPr lang="en-US" b="1" i="1" dirty="0">
                <a:solidFill>
                  <a:srgbClr val="00B050"/>
                </a:solidFill>
                <a:effectLst/>
                <a:latin typeface="Times New Roman" panose="02020603050405020304" pitchFamily="18" charset="0"/>
                <a:ea typeface="Times New Roman" panose="02020603050405020304" pitchFamily="18" charset="0"/>
              </a:rPr>
              <a:t>EB</a:t>
            </a:r>
            <a:endParaRPr lang="en-US" sz="1600" b="1" dirty="0">
              <a:solidFill>
                <a:srgbClr val="00B050"/>
              </a:solidFill>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16782858"/>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F85FB9-EA33-45E8-A6E0-F6B421859F1E}"/>
              </a:ext>
            </a:extLst>
          </p:cNvPr>
          <p:cNvSpPr>
            <a:spLocks noGrp="1"/>
          </p:cNvSpPr>
          <p:nvPr>
            <p:ph type="title"/>
          </p:nvPr>
        </p:nvSpPr>
        <p:spPr>
          <a:xfrm>
            <a:off x="838200" y="121285"/>
            <a:ext cx="10515600" cy="1325563"/>
          </a:xfrm>
        </p:spPr>
        <p:txBody>
          <a:bodyPr/>
          <a:lstStyle/>
          <a:p>
            <a:r>
              <a:rPr lang="en-US" dirty="0"/>
              <a:t>Relatively </a:t>
            </a:r>
            <a:r>
              <a:rPr lang="en-US" i="1" dirty="0"/>
              <a:t>More Reliable </a:t>
            </a:r>
            <a:r>
              <a:rPr lang="en-US" dirty="0"/>
              <a:t>Evidence:</a:t>
            </a:r>
            <a:br>
              <a:rPr lang="en-US" dirty="0"/>
            </a:br>
            <a:r>
              <a:rPr lang="en-US" dirty="0"/>
              <a:t>Suppose Legal Std = Procompetitive if E&gt;0</a:t>
            </a:r>
          </a:p>
        </p:txBody>
      </p:sp>
      <p:sp>
        <p:nvSpPr>
          <p:cNvPr id="3" name="Content Placeholder 2">
            <a:extLst>
              <a:ext uri="{FF2B5EF4-FFF2-40B4-BE49-F238E27FC236}">
                <a16:creationId xmlns:a16="http://schemas.microsoft.com/office/drawing/2014/main" id="{2857F184-647D-4CD7-AFB7-0FB096CC045E}"/>
              </a:ext>
            </a:extLst>
          </p:cNvPr>
          <p:cNvSpPr>
            <a:spLocks noGrp="1"/>
          </p:cNvSpPr>
          <p:nvPr>
            <p:ph idx="1"/>
          </p:nvPr>
        </p:nvSpPr>
        <p:spPr>
          <a:xfrm>
            <a:off x="838200" y="1825625"/>
            <a:ext cx="10515600" cy="4351338"/>
          </a:xfrm>
        </p:spPr>
        <p:txBody>
          <a:bodyPr/>
          <a:lstStyle/>
          <a:p>
            <a:pPr marL="0" indent="0">
              <a:buNone/>
            </a:pPr>
            <a:r>
              <a:rPr lang="en-US" dirty="0"/>
              <a:t>  </a:t>
            </a:r>
          </a:p>
        </p:txBody>
      </p:sp>
      <p:cxnSp>
        <p:nvCxnSpPr>
          <p:cNvPr id="5" name="Straight Connector 4">
            <a:extLst>
              <a:ext uri="{FF2B5EF4-FFF2-40B4-BE49-F238E27FC236}">
                <a16:creationId xmlns:a16="http://schemas.microsoft.com/office/drawing/2014/main" id="{EE463AC3-A0AA-4802-98FD-A060D9207B5B}"/>
              </a:ext>
            </a:extLst>
          </p:cNvPr>
          <p:cNvCxnSpPr>
            <a:cxnSpLocks/>
          </p:cNvCxnSpPr>
          <p:nvPr/>
        </p:nvCxnSpPr>
        <p:spPr>
          <a:xfrm>
            <a:off x="5165414" y="1825625"/>
            <a:ext cx="91440" cy="4788535"/>
          </a:xfrm>
          <a:prstGeom prst="line">
            <a:avLst/>
          </a:prstGeom>
          <a:ln w="57150"/>
        </p:spPr>
        <p:style>
          <a:lnRef idx="1">
            <a:schemeClr val="dk1"/>
          </a:lnRef>
          <a:fillRef idx="0">
            <a:schemeClr val="dk1"/>
          </a:fillRef>
          <a:effectRef idx="0">
            <a:schemeClr val="dk1"/>
          </a:effectRef>
          <a:fontRef idx="minor">
            <a:schemeClr val="tx1"/>
          </a:fontRef>
        </p:style>
      </p:cxnSp>
      <p:cxnSp>
        <p:nvCxnSpPr>
          <p:cNvPr id="9" name="Straight Connector 8">
            <a:extLst>
              <a:ext uri="{FF2B5EF4-FFF2-40B4-BE49-F238E27FC236}">
                <a16:creationId xmlns:a16="http://schemas.microsoft.com/office/drawing/2014/main" id="{5265C418-552F-43AE-9E21-5555498501A5}"/>
              </a:ext>
            </a:extLst>
          </p:cNvPr>
          <p:cNvCxnSpPr>
            <a:cxnSpLocks/>
          </p:cNvCxnSpPr>
          <p:nvPr/>
        </p:nvCxnSpPr>
        <p:spPr>
          <a:xfrm>
            <a:off x="1584960" y="4001294"/>
            <a:ext cx="8016240" cy="0"/>
          </a:xfrm>
          <a:prstGeom prst="line">
            <a:avLst/>
          </a:prstGeom>
          <a:ln w="57150"/>
        </p:spPr>
        <p:style>
          <a:lnRef idx="1">
            <a:schemeClr val="dk1"/>
          </a:lnRef>
          <a:fillRef idx="0">
            <a:schemeClr val="dk1"/>
          </a:fillRef>
          <a:effectRef idx="0">
            <a:schemeClr val="dk1"/>
          </a:effectRef>
          <a:fontRef idx="minor">
            <a:schemeClr val="tx1"/>
          </a:fontRef>
        </p:style>
      </p:cxnSp>
      <p:sp>
        <p:nvSpPr>
          <p:cNvPr id="14" name="TextBox 13">
            <a:extLst>
              <a:ext uri="{FF2B5EF4-FFF2-40B4-BE49-F238E27FC236}">
                <a16:creationId xmlns:a16="http://schemas.microsoft.com/office/drawing/2014/main" id="{E5A6BE54-73C6-4545-A506-E78E863473CD}"/>
              </a:ext>
            </a:extLst>
          </p:cNvPr>
          <p:cNvSpPr txBox="1"/>
          <p:nvPr/>
        </p:nvSpPr>
        <p:spPr>
          <a:xfrm>
            <a:off x="3527624" y="1506022"/>
            <a:ext cx="3044808" cy="369332"/>
          </a:xfrm>
          <a:prstGeom prst="rect">
            <a:avLst/>
          </a:prstGeom>
          <a:noFill/>
        </p:spPr>
        <p:txBody>
          <a:bodyPr wrap="none" rtlCol="0">
            <a:spAutoFit/>
          </a:bodyPr>
          <a:lstStyle/>
          <a:p>
            <a:r>
              <a:rPr lang="en-US" dirty="0"/>
              <a:t> </a:t>
            </a:r>
            <a:r>
              <a:rPr lang="en-US" b="1" dirty="0"/>
              <a:t>Effect on Consumer Welfare</a:t>
            </a:r>
          </a:p>
        </p:txBody>
      </p:sp>
      <p:sp>
        <p:nvSpPr>
          <p:cNvPr id="15" name="TextBox 14">
            <a:extLst>
              <a:ext uri="{FF2B5EF4-FFF2-40B4-BE49-F238E27FC236}">
                <a16:creationId xmlns:a16="http://schemas.microsoft.com/office/drawing/2014/main" id="{32C1B346-7279-471A-B32F-12C5F5819274}"/>
              </a:ext>
            </a:extLst>
          </p:cNvPr>
          <p:cNvSpPr txBox="1"/>
          <p:nvPr/>
        </p:nvSpPr>
        <p:spPr>
          <a:xfrm>
            <a:off x="9010112" y="4291230"/>
            <a:ext cx="1447832" cy="369332"/>
          </a:xfrm>
          <a:prstGeom prst="rect">
            <a:avLst/>
          </a:prstGeom>
          <a:noFill/>
        </p:spPr>
        <p:txBody>
          <a:bodyPr wrap="none" rtlCol="0">
            <a:spAutoFit/>
          </a:bodyPr>
          <a:lstStyle/>
          <a:p>
            <a:r>
              <a:rPr lang="en-US" b="1" dirty="0"/>
              <a:t>Evidence (E)</a:t>
            </a:r>
          </a:p>
        </p:txBody>
      </p:sp>
      <p:sp>
        <p:nvSpPr>
          <p:cNvPr id="18" name="TextBox 17">
            <a:extLst>
              <a:ext uri="{FF2B5EF4-FFF2-40B4-BE49-F238E27FC236}">
                <a16:creationId xmlns:a16="http://schemas.microsoft.com/office/drawing/2014/main" id="{E287D579-FB59-4738-94F3-72D7867D1DE1}"/>
              </a:ext>
            </a:extLst>
          </p:cNvPr>
          <p:cNvSpPr txBox="1"/>
          <p:nvPr/>
        </p:nvSpPr>
        <p:spPr>
          <a:xfrm>
            <a:off x="6746240" y="2783840"/>
            <a:ext cx="290464" cy="338554"/>
          </a:xfrm>
          <a:prstGeom prst="rect">
            <a:avLst/>
          </a:prstGeom>
          <a:noFill/>
        </p:spPr>
        <p:txBody>
          <a:bodyPr wrap="none" rtlCol="0">
            <a:spAutoFit/>
          </a:bodyPr>
          <a:lstStyle/>
          <a:p>
            <a:r>
              <a:rPr lang="en-US" sz="1600" dirty="0"/>
              <a:t>X</a:t>
            </a:r>
            <a:endParaRPr lang="en-US" dirty="0"/>
          </a:p>
        </p:txBody>
      </p:sp>
      <p:sp>
        <p:nvSpPr>
          <p:cNvPr id="23" name="TextBox 22">
            <a:extLst>
              <a:ext uri="{FF2B5EF4-FFF2-40B4-BE49-F238E27FC236}">
                <a16:creationId xmlns:a16="http://schemas.microsoft.com/office/drawing/2014/main" id="{98123BB9-32EC-4B8D-83D0-5DCED96556F1}"/>
              </a:ext>
            </a:extLst>
          </p:cNvPr>
          <p:cNvSpPr txBox="1"/>
          <p:nvPr/>
        </p:nvSpPr>
        <p:spPr>
          <a:xfrm>
            <a:off x="5844796" y="3413375"/>
            <a:ext cx="290464" cy="338554"/>
          </a:xfrm>
          <a:prstGeom prst="rect">
            <a:avLst/>
          </a:prstGeom>
          <a:noFill/>
        </p:spPr>
        <p:txBody>
          <a:bodyPr wrap="none" rtlCol="0">
            <a:spAutoFit/>
          </a:bodyPr>
          <a:lstStyle/>
          <a:p>
            <a:r>
              <a:rPr lang="en-US" sz="1600" dirty="0"/>
              <a:t>X</a:t>
            </a:r>
            <a:endParaRPr lang="en-US" dirty="0"/>
          </a:p>
        </p:txBody>
      </p:sp>
      <p:sp>
        <p:nvSpPr>
          <p:cNvPr id="24" name="TextBox 23">
            <a:extLst>
              <a:ext uri="{FF2B5EF4-FFF2-40B4-BE49-F238E27FC236}">
                <a16:creationId xmlns:a16="http://schemas.microsoft.com/office/drawing/2014/main" id="{35FE1D49-3127-407F-B043-1A56FC6CDC11}"/>
              </a:ext>
            </a:extLst>
          </p:cNvPr>
          <p:cNvSpPr txBox="1"/>
          <p:nvPr/>
        </p:nvSpPr>
        <p:spPr>
          <a:xfrm>
            <a:off x="7158624" y="2824858"/>
            <a:ext cx="290464" cy="338554"/>
          </a:xfrm>
          <a:prstGeom prst="rect">
            <a:avLst/>
          </a:prstGeom>
          <a:noFill/>
        </p:spPr>
        <p:txBody>
          <a:bodyPr wrap="none" rtlCol="0">
            <a:spAutoFit/>
          </a:bodyPr>
          <a:lstStyle/>
          <a:p>
            <a:r>
              <a:rPr lang="en-US" sz="1600" dirty="0"/>
              <a:t>X</a:t>
            </a:r>
            <a:endParaRPr lang="en-US" dirty="0"/>
          </a:p>
        </p:txBody>
      </p:sp>
      <p:sp>
        <p:nvSpPr>
          <p:cNvPr id="25" name="TextBox 24">
            <a:extLst>
              <a:ext uri="{FF2B5EF4-FFF2-40B4-BE49-F238E27FC236}">
                <a16:creationId xmlns:a16="http://schemas.microsoft.com/office/drawing/2014/main" id="{53EBED44-5460-4A49-B67E-E2E28F251666}"/>
              </a:ext>
            </a:extLst>
          </p:cNvPr>
          <p:cNvSpPr txBox="1"/>
          <p:nvPr/>
        </p:nvSpPr>
        <p:spPr>
          <a:xfrm>
            <a:off x="7203440" y="3241040"/>
            <a:ext cx="290464" cy="338554"/>
          </a:xfrm>
          <a:prstGeom prst="rect">
            <a:avLst/>
          </a:prstGeom>
          <a:noFill/>
        </p:spPr>
        <p:txBody>
          <a:bodyPr wrap="none" rtlCol="0">
            <a:spAutoFit/>
          </a:bodyPr>
          <a:lstStyle/>
          <a:p>
            <a:r>
              <a:rPr lang="en-US" sz="1600" dirty="0"/>
              <a:t>X</a:t>
            </a:r>
            <a:endParaRPr lang="en-US" dirty="0"/>
          </a:p>
        </p:txBody>
      </p:sp>
      <p:sp>
        <p:nvSpPr>
          <p:cNvPr id="26" name="TextBox 25">
            <a:extLst>
              <a:ext uri="{FF2B5EF4-FFF2-40B4-BE49-F238E27FC236}">
                <a16:creationId xmlns:a16="http://schemas.microsoft.com/office/drawing/2014/main" id="{53F1495C-8AA9-423A-BFC8-A40AFBEDA81D}"/>
              </a:ext>
            </a:extLst>
          </p:cNvPr>
          <p:cNvSpPr txBox="1"/>
          <p:nvPr/>
        </p:nvSpPr>
        <p:spPr>
          <a:xfrm>
            <a:off x="7217776" y="2744183"/>
            <a:ext cx="290464" cy="338554"/>
          </a:xfrm>
          <a:prstGeom prst="rect">
            <a:avLst/>
          </a:prstGeom>
          <a:noFill/>
        </p:spPr>
        <p:txBody>
          <a:bodyPr wrap="none" rtlCol="0">
            <a:spAutoFit/>
          </a:bodyPr>
          <a:lstStyle/>
          <a:p>
            <a:r>
              <a:rPr lang="en-US" sz="1600" dirty="0"/>
              <a:t>X</a:t>
            </a:r>
            <a:endParaRPr lang="en-US" dirty="0"/>
          </a:p>
        </p:txBody>
      </p:sp>
      <p:sp>
        <p:nvSpPr>
          <p:cNvPr id="27" name="TextBox 26">
            <a:extLst>
              <a:ext uri="{FF2B5EF4-FFF2-40B4-BE49-F238E27FC236}">
                <a16:creationId xmlns:a16="http://schemas.microsoft.com/office/drawing/2014/main" id="{2E09D5E2-C7D0-4C1F-9823-51B09182F4CE}"/>
              </a:ext>
            </a:extLst>
          </p:cNvPr>
          <p:cNvSpPr txBox="1"/>
          <p:nvPr/>
        </p:nvSpPr>
        <p:spPr>
          <a:xfrm>
            <a:off x="7515408" y="3105517"/>
            <a:ext cx="290464" cy="338554"/>
          </a:xfrm>
          <a:prstGeom prst="rect">
            <a:avLst/>
          </a:prstGeom>
          <a:noFill/>
        </p:spPr>
        <p:txBody>
          <a:bodyPr wrap="none" rtlCol="0">
            <a:spAutoFit/>
          </a:bodyPr>
          <a:lstStyle/>
          <a:p>
            <a:r>
              <a:rPr lang="en-US" sz="1600" dirty="0"/>
              <a:t>X</a:t>
            </a:r>
            <a:endParaRPr lang="en-US" dirty="0"/>
          </a:p>
        </p:txBody>
      </p:sp>
      <p:sp>
        <p:nvSpPr>
          <p:cNvPr id="28" name="TextBox 27">
            <a:extLst>
              <a:ext uri="{FF2B5EF4-FFF2-40B4-BE49-F238E27FC236}">
                <a16:creationId xmlns:a16="http://schemas.microsoft.com/office/drawing/2014/main" id="{85B457ED-4C8E-484D-AAD1-2D3A9BBFD341}"/>
              </a:ext>
            </a:extLst>
          </p:cNvPr>
          <p:cNvSpPr txBox="1"/>
          <p:nvPr/>
        </p:nvSpPr>
        <p:spPr>
          <a:xfrm>
            <a:off x="7660640" y="3698240"/>
            <a:ext cx="290464" cy="338554"/>
          </a:xfrm>
          <a:prstGeom prst="rect">
            <a:avLst/>
          </a:prstGeom>
          <a:noFill/>
        </p:spPr>
        <p:txBody>
          <a:bodyPr wrap="none" rtlCol="0">
            <a:spAutoFit/>
          </a:bodyPr>
          <a:lstStyle/>
          <a:p>
            <a:r>
              <a:rPr lang="en-US" sz="1600" dirty="0"/>
              <a:t>X</a:t>
            </a:r>
            <a:endParaRPr lang="en-US" dirty="0"/>
          </a:p>
        </p:txBody>
      </p:sp>
      <p:sp>
        <p:nvSpPr>
          <p:cNvPr id="29" name="TextBox 28">
            <a:extLst>
              <a:ext uri="{FF2B5EF4-FFF2-40B4-BE49-F238E27FC236}">
                <a16:creationId xmlns:a16="http://schemas.microsoft.com/office/drawing/2014/main" id="{96DE1377-6AB3-4595-80FC-72F2B78FAA32}"/>
              </a:ext>
            </a:extLst>
          </p:cNvPr>
          <p:cNvSpPr txBox="1"/>
          <p:nvPr/>
        </p:nvSpPr>
        <p:spPr>
          <a:xfrm>
            <a:off x="8262448" y="2190016"/>
            <a:ext cx="290464" cy="338554"/>
          </a:xfrm>
          <a:prstGeom prst="rect">
            <a:avLst/>
          </a:prstGeom>
          <a:noFill/>
        </p:spPr>
        <p:txBody>
          <a:bodyPr wrap="none" rtlCol="0">
            <a:spAutoFit/>
          </a:bodyPr>
          <a:lstStyle/>
          <a:p>
            <a:r>
              <a:rPr lang="en-US" sz="1600" dirty="0"/>
              <a:t>X</a:t>
            </a:r>
            <a:endParaRPr lang="en-US" dirty="0"/>
          </a:p>
        </p:txBody>
      </p:sp>
      <p:sp>
        <p:nvSpPr>
          <p:cNvPr id="30" name="TextBox 29">
            <a:extLst>
              <a:ext uri="{FF2B5EF4-FFF2-40B4-BE49-F238E27FC236}">
                <a16:creationId xmlns:a16="http://schemas.microsoft.com/office/drawing/2014/main" id="{12C88682-2705-4AF4-BDD7-494575E051E7}"/>
              </a:ext>
            </a:extLst>
          </p:cNvPr>
          <p:cNvSpPr txBox="1"/>
          <p:nvPr/>
        </p:nvSpPr>
        <p:spPr>
          <a:xfrm>
            <a:off x="5086922" y="4020255"/>
            <a:ext cx="396262" cy="338554"/>
          </a:xfrm>
          <a:prstGeom prst="rect">
            <a:avLst/>
          </a:prstGeom>
          <a:noFill/>
        </p:spPr>
        <p:txBody>
          <a:bodyPr wrap="none" rtlCol="0">
            <a:spAutoFit/>
          </a:bodyPr>
          <a:lstStyle/>
          <a:p>
            <a:r>
              <a:rPr lang="en-US" sz="1600" dirty="0"/>
              <a:t>XX</a:t>
            </a:r>
            <a:endParaRPr lang="en-US" dirty="0"/>
          </a:p>
        </p:txBody>
      </p:sp>
      <p:sp>
        <p:nvSpPr>
          <p:cNvPr id="31" name="TextBox 30">
            <a:extLst>
              <a:ext uri="{FF2B5EF4-FFF2-40B4-BE49-F238E27FC236}">
                <a16:creationId xmlns:a16="http://schemas.microsoft.com/office/drawing/2014/main" id="{C03B349F-75BB-4858-9F81-4D6E492B49AA}"/>
              </a:ext>
            </a:extLst>
          </p:cNvPr>
          <p:cNvSpPr txBox="1"/>
          <p:nvPr/>
        </p:nvSpPr>
        <p:spPr>
          <a:xfrm>
            <a:off x="4771280" y="2773651"/>
            <a:ext cx="284052" cy="369332"/>
          </a:xfrm>
          <a:prstGeom prst="rect">
            <a:avLst/>
          </a:prstGeom>
          <a:noFill/>
        </p:spPr>
        <p:txBody>
          <a:bodyPr wrap="none" rtlCol="0">
            <a:spAutoFit/>
          </a:bodyPr>
          <a:lstStyle/>
          <a:p>
            <a:r>
              <a:rPr lang="en-US" dirty="0"/>
              <a:t>x</a:t>
            </a:r>
          </a:p>
        </p:txBody>
      </p:sp>
      <p:sp>
        <p:nvSpPr>
          <p:cNvPr id="32" name="TextBox 31">
            <a:extLst>
              <a:ext uri="{FF2B5EF4-FFF2-40B4-BE49-F238E27FC236}">
                <a16:creationId xmlns:a16="http://schemas.microsoft.com/office/drawing/2014/main" id="{79193A43-F43B-4466-8FC3-0FAEA7CF3820}"/>
              </a:ext>
            </a:extLst>
          </p:cNvPr>
          <p:cNvSpPr txBox="1"/>
          <p:nvPr/>
        </p:nvSpPr>
        <p:spPr>
          <a:xfrm>
            <a:off x="2987468" y="5691515"/>
            <a:ext cx="284052" cy="369332"/>
          </a:xfrm>
          <a:prstGeom prst="rect">
            <a:avLst/>
          </a:prstGeom>
          <a:noFill/>
        </p:spPr>
        <p:txBody>
          <a:bodyPr wrap="none" rtlCol="0">
            <a:spAutoFit/>
          </a:bodyPr>
          <a:lstStyle/>
          <a:p>
            <a:r>
              <a:rPr lang="en-US" dirty="0"/>
              <a:t>x</a:t>
            </a:r>
          </a:p>
        </p:txBody>
      </p:sp>
      <p:sp>
        <p:nvSpPr>
          <p:cNvPr id="33" name="TextBox 32">
            <a:extLst>
              <a:ext uri="{FF2B5EF4-FFF2-40B4-BE49-F238E27FC236}">
                <a16:creationId xmlns:a16="http://schemas.microsoft.com/office/drawing/2014/main" id="{30016236-96C4-4FDC-992C-54953004A070}"/>
              </a:ext>
            </a:extLst>
          </p:cNvPr>
          <p:cNvSpPr txBox="1"/>
          <p:nvPr/>
        </p:nvSpPr>
        <p:spPr>
          <a:xfrm>
            <a:off x="3421961" y="4958080"/>
            <a:ext cx="284052" cy="369332"/>
          </a:xfrm>
          <a:prstGeom prst="rect">
            <a:avLst/>
          </a:prstGeom>
          <a:noFill/>
        </p:spPr>
        <p:txBody>
          <a:bodyPr wrap="none" rtlCol="0">
            <a:spAutoFit/>
          </a:bodyPr>
          <a:lstStyle/>
          <a:p>
            <a:r>
              <a:rPr lang="en-US" dirty="0"/>
              <a:t>x</a:t>
            </a:r>
          </a:p>
        </p:txBody>
      </p:sp>
      <p:sp>
        <p:nvSpPr>
          <p:cNvPr id="34" name="TextBox 33">
            <a:extLst>
              <a:ext uri="{FF2B5EF4-FFF2-40B4-BE49-F238E27FC236}">
                <a16:creationId xmlns:a16="http://schemas.microsoft.com/office/drawing/2014/main" id="{92325F89-FF1A-49D1-B3B1-6FBA56F01EA0}"/>
              </a:ext>
            </a:extLst>
          </p:cNvPr>
          <p:cNvSpPr txBox="1"/>
          <p:nvPr/>
        </p:nvSpPr>
        <p:spPr>
          <a:xfrm>
            <a:off x="2674888" y="4815840"/>
            <a:ext cx="284052" cy="369332"/>
          </a:xfrm>
          <a:prstGeom prst="rect">
            <a:avLst/>
          </a:prstGeom>
          <a:noFill/>
        </p:spPr>
        <p:txBody>
          <a:bodyPr wrap="none" rtlCol="0">
            <a:spAutoFit/>
          </a:bodyPr>
          <a:lstStyle/>
          <a:p>
            <a:r>
              <a:rPr lang="en-US" dirty="0"/>
              <a:t>x</a:t>
            </a:r>
          </a:p>
        </p:txBody>
      </p:sp>
      <p:sp>
        <p:nvSpPr>
          <p:cNvPr id="35" name="TextBox 34">
            <a:extLst>
              <a:ext uri="{FF2B5EF4-FFF2-40B4-BE49-F238E27FC236}">
                <a16:creationId xmlns:a16="http://schemas.microsoft.com/office/drawing/2014/main" id="{15469E60-C6B4-460C-BF5E-C1CD3CE6461E}"/>
              </a:ext>
            </a:extLst>
          </p:cNvPr>
          <p:cNvSpPr txBox="1"/>
          <p:nvPr/>
        </p:nvSpPr>
        <p:spPr>
          <a:xfrm>
            <a:off x="3779065" y="5734883"/>
            <a:ext cx="284052" cy="369332"/>
          </a:xfrm>
          <a:prstGeom prst="rect">
            <a:avLst/>
          </a:prstGeom>
          <a:noFill/>
        </p:spPr>
        <p:txBody>
          <a:bodyPr wrap="none" rtlCol="0">
            <a:spAutoFit/>
          </a:bodyPr>
          <a:lstStyle/>
          <a:p>
            <a:r>
              <a:rPr lang="en-US" dirty="0"/>
              <a:t>x</a:t>
            </a:r>
          </a:p>
        </p:txBody>
      </p:sp>
      <p:sp>
        <p:nvSpPr>
          <p:cNvPr id="36" name="TextBox 35">
            <a:extLst>
              <a:ext uri="{FF2B5EF4-FFF2-40B4-BE49-F238E27FC236}">
                <a16:creationId xmlns:a16="http://schemas.microsoft.com/office/drawing/2014/main" id="{2E1D1BC3-1F18-4F22-BCF3-C0350674FBC3}"/>
              </a:ext>
            </a:extLst>
          </p:cNvPr>
          <p:cNvSpPr txBox="1"/>
          <p:nvPr/>
        </p:nvSpPr>
        <p:spPr>
          <a:xfrm>
            <a:off x="4033520" y="5415280"/>
            <a:ext cx="284052" cy="369332"/>
          </a:xfrm>
          <a:prstGeom prst="rect">
            <a:avLst/>
          </a:prstGeom>
          <a:noFill/>
        </p:spPr>
        <p:txBody>
          <a:bodyPr wrap="none" rtlCol="0">
            <a:spAutoFit/>
          </a:bodyPr>
          <a:lstStyle/>
          <a:p>
            <a:r>
              <a:rPr lang="en-US" dirty="0"/>
              <a:t>x</a:t>
            </a:r>
          </a:p>
        </p:txBody>
      </p:sp>
      <p:sp>
        <p:nvSpPr>
          <p:cNvPr id="37" name="TextBox 36">
            <a:extLst>
              <a:ext uri="{FF2B5EF4-FFF2-40B4-BE49-F238E27FC236}">
                <a16:creationId xmlns:a16="http://schemas.microsoft.com/office/drawing/2014/main" id="{46DFB9D7-0001-48FE-9B39-5AE3AEC2B02D}"/>
              </a:ext>
            </a:extLst>
          </p:cNvPr>
          <p:cNvSpPr txBox="1"/>
          <p:nvPr/>
        </p:nvSpPr>
        <p:spPr>
          <a:xfrm>
            <a:off x="4201480" y="4837946"/>
            <a:ext cx="284052" cy="369332"/>
          </a:xfrm>
          <a:prstGeom prst="rect">
            <a:avLst/>
          </a:prstGeom>
          <a:noFill/>
        </p:spPr>
        <p:txBody>
          <a:bodyPr wrap="none" rtlCol="0">
            <a:spAutoFit/>
          </a:bodyPr>
          <a:lstStyle/>
          <a:p>
            <a:r>
              <a:rPr lang="en-US" dirty="0"/>
              <a:t>x</a:t>
            </a:r>
          </a:p>
        </p:txBody>
      </p:sp>
      <p:sp>
        <p:nvSpPr>
          <p:cNvPr id="38" name="TextBox 37">
            <a:extLst>
              <a:ext uri="{FF2B5EF4-FFF2-40B4-BE49-F238E27FC236}">
                <a16:creationId xmlns:a16="http://schemas.microsoft.com/office/drawing/2014/main" id="{21050046-9E59-4334-9024-8C7EA33BED9B}"/>
              </a:ext>
            </a:extLst>
          </p:cNvPr>
          <p:cNvSpPr txBox="1"/>
          <p:nvPr/>
        </p:nvSpPr>
        <p:spPr>
          <a:xfrm>
            <a:off x="4353880" y="4958080"/>
            <a:ext cx="152400" cy="369332"/>
          </a:xfrm>
          <a:prstGeom prst="rect">
            <a:avLst/>
          </a:prstGeom>
          <a:noFill/>
        </p:spPr>
        <p:txBody>
          <a:bodyPr wrap="square" rtlCol="0">
            <a:spAutoFit/>
          </a:bodyPr>
          <a:lstStyle/>
          <a:p>
            <a:r>
              <a:rPr lang="en-US" dirty="0"/>
              <a:t>x</a:t>
            </a:r>
          </a:p>
        </p:txBody>
      </p:sp>
      <p:sp>
        <p:nvSpPr>
          <p:cNvPr id="39" name="TextBox 38">
            <a:extLst>
              <a:ext uri="{FF2B5EF4-FFF2-40B4-BE49-F238E27FC236}">
                <a16:creationId xmlns:a16="http://schemas.microsoft.com/office/drawing/2014/main" id="{8D3D8AE5-44D8-479F-83BC-9D339D50803C}"/>
              </a:ext>
            </a:extLst>
          </p:cNvPr>
          <p:cNvSpPr txBox="1"/>
          <p:nvPr/>
        </p:nvSpPr>
        <p:spPr>
          <a:xfrm>
            <a:off x="6601454" y="4380072"/>
            <a:ext cx="284052" cy="369332"/>
          </a:xfrm>
          <a:prstGeom prst="rect">
            <a:avLst/>
          </a:prstGeom>
          <a:noFill/>
        </p:spPr>
        <p:txBody>
          <a:bodyPr wrap="none" rtlCol="0">
            <a:spAutoFit/>
          </a:bodyPr>
          <a:lstStyle/>
          <a:p>
            <a:r>
              <a:rPr lang="en-US" dirty="0"/>
              <a:t>x</a:t>
            </a:r>
          </a:p>
        </p:txBody>
      </p:sp>
      <p:sp>
        <p:nvSpPr>
          <p:cNvPr id="4" name="TextBox 3">
            <a:extLst>
              <a:ext uri="{FF2B5EF4-FFF2-40B4-BE49-F238E27FC236}">
                <a16:creationId xmlns:a16="http://schemas.microsoft.com/office/drawing/2014/main" id="{068FE657-6B7F-4095-A3AF-32B20D65AAC2}"/>
              </a:ext>
            </a:extLst>
          </p:cNvPr>
          <p:cNvSpPr txBox="1"/>
          <p:nvPr/>
        </p:nvSpPr>
        <p:spPr>
          <a:xfrm>
            <a:off x="2357120" y="3163412"/>
            <a:ext cx="1524776" cy="369332"/>
          </a:xfrm>
          <a:prstGeom prst="rect">
            <a:avLst/>
          </a:prstGeom>
          <a:noFill/>
        </p:spPr>
        <p:txBody>
          <a:bodyPr wrap="none" rtlCol="0">
            <a:spAutoFit/>
          </a:bodyPr>
          <a:lstStyle/>
          <a:p>
            <a:r>
              <a:rPr lang="en-US" b="1" i="1" dirty="0"/>
              <a:t>False Positive</a:t>
            </a:r>
          </a:p>
        </p:txBody>
      </p:sp>
      <p:sp>
        <p:nvSpPr>
          <p:cNvPr id="40" name="TextBox 39">
            <a:extLst>
              <a:ext uri="{FF2B5EF4-FFF2-40B4-BE49-F238E27FC236}">
                <a16:creationId xmlns:a16="http://schemas.microsoft.com/office/drawing/2014/main" id="{1643454D-7011-4610-8926-855053BDC0D1}"/>
              </a:ext>
            </a:extLst>
          </p:cNvPr>
          <p:cNvSpPr txBox="1"/>
          <p:nvPr/>
        </p:nvSpPr>
        <p:spPr>
          <a:xfrm>
            <a:off x="7363008" y="4828114"/>
            <a:ext cx="1601721" cy="369332"/>
          </a:xfrm>
          <a:prstGeom prst="rect">
            <a:avLst/>
          </a:prstGeom>
          <a:noFill/>
        </p:spPr>
        <p:txBody>
          <a:bodyPr wrap="none" rtlCol="0">
            <a:spAutoFit/>
          </a:bodyPr>
          <a:lstStyle/>
          <a:p>
            <a:r>
              <a:rPr lang="en-US" b="1" i="1" dirty="0"/>
              <a:t>False Negative</a:t>
            </a:r>
          </a:p>
        </p:txBody>
      </p:sp>
      <p:sp>
        <p:nvSpPr>
          <p:cNvPr id="42" name="TextBox 41">
            <a:extLst>
              <a:ext uri="{FF2B5EF4-FFF2-40B4-BE49-F238E27FC236}">
                <a16:creationId xmlns:a16="http://schemas.microsoft.com/office/drawing/2014/main" id="{C20C0C93-7AA5-432E-BC34-715596BF56C9}"/>
              </a:ext>
            </a:extLst>
          </p:cNvPr>
          <p:cNvSpPr txBox="1"/>
          <p:nvPr/>
        </p:nvSpPr>
        <p:spPr>
          <a:xfrm>
            <a:off x="4499906" y="3952676"/>
            <a:ext cx="290464" cy="338554"/>
          </a:xfrm>
          <a:prstGeom prst="rect">
            <a:avLst/>
          </a:prstGeom>
          <a:noFill/>
        </p:spPr>
        <p:txBody>
          <a:bodyPr wrap="none" rtlCol="0">
            <a:spAutoFit/>
          </a:bodyPr>
          <a:lstStyle/>
          <a:p>
            <a:r>
              <a:rPr lang="en-US" sz="1600" dirty="0"/>
              <a:t>X</a:t>
            </a:r>
            <a:endParaRPr lang="en-US" dirty="0"/>
          </a:p>
        </p:txBody>
      </p:sp>
      <p:sp>
        <p:nvSpPr>
          <p:cNvPr id="44" name="TextBox 43">
            <a:extLst>
              <a:ext uri="{FF2B5EF4-FFF2-40B4-BE49-F238E27FC236}">
                <a16:creationId xmlns:a16="http://schemas.microsoft.com/office/drawing/2014/main" id="{B5A4EEEC-BFA4-4FE2-881A-F5C83973B7CA}"/>
              </a:ext>
            </a:extLst>
          </p:cNvPr>
          <p:cNvSpPr txBox="1"/>
          <p:nvPr/>
        </p:nvSpPr>
        <p:spPr>
          <a:xfrm flipH="1" flipV="1">
            <a:off x="4740060" y="3598554"/>
            <a:ext cx="94961" cy="338554"/>
          </a:xfrm>
          <a:prstGeom prst="rect">
            <a:avLst/>
          </a:prstGeom>
          <a:noFill/>
        </p:spPr>
        <p:txBody>
          <a:bodyPr wrap="square" rtlCol="0">
            <a:spAutoFit/>
          </a:bodyPr>
          <a:lstStyle/>
          <a:p>
            <a:r>
              <a:rPr lang="en-US" sz="1600" dirty="0"/>
              <a:t>X</a:t>
            </a:r>
            <a:endParaRPr lang="en-US" dirty="0"/>
          </a:p>
        </p:txBody>
      </p:sp>
      <p:sp>
        <p:nvSpPr>
          <p:cNvPr id="45" name="TextBox 44">
            <a:extLst>
              <a:ext uri="{FF2B5EF4-FFF2-40B4-BE49-F238E27FC236}">
                <a16:creationId xmlns:a16="http://schemas.microsoft.com/office/drawing/2014/main" id="{1116AA8E-65D6-4C02-B49C-99B5859D856C}"/>
              </a:ext>
            </a:extLst>
          </p:cNvPr>
          <p:cNvSpPr txBox="1"/>
          <p:nvPr/>
        </p:nvSpPr>
        <p:spPr>
          <a:xfrm>
            <a:off x="4966390" y="3952676"/>
            <a:ext cx="290464" cy="338554"/>
          </a:xfrm>
          <a:prstGeom prst="rect">
            <a:avLst/>
          </a:prstGeom>
          <a:noFill/>
        </p:spPr>
        <p:txBody>
          <a:bodyPr wrap="none" rtlCol="0">
            <a:spAutoFit/>
          </a:bodyPr>
          <a:lstStyle/>
          <a:p>
            <a:r>
              <a:rPr lang="en-US" sz="1600" dirty="0"/>
              <a:t>X</a:t>
            </a:r>
            <a:endParaRPr lang="en-US" dirty="0"/>
          </a:p>
        </p:txBody>
      </p:sp>
      <p:sp>
        <p:nvSpPr>
          <p:cNvPr id="46" name="TextBox 45">
            <a:extLst>
              <a:ext uri="{FF2B5EF4-FFF2-40B4-BE49-F238E27FC236}">
                <a16:creationId xmlns:a16="http://schemas.microsoft.com/office/drawing/2014/main" id="{81010402-D1CB-450C-8AE8-E18A85DC7EE4}"/>
              </a:ext>
            </a:extLst>
          </p:cNvPr>
          <p:cNvSpPr txBox="1"/>
          <p:nvPr/>
        </p:nvSpPr>
        <p:spPr>
          <a:xfrm>
            <a:off x="5139821" y="3564801"/>
            <a:ext cx="290464" cy="338554"/>
          </a:xfrm>
          <a:prstGeom prst="rect">
            <a:avLst/>
          </a:prstGeom>
          <a:noFill/>
        </p:spPr>
        <p:txBody>
          <a:bodyPr wrap="none" rtlCol="0">
            <a:spAutoFit/>
          </a:bodyPr>
          <a:lstStyle/>
          <a:p>
            <a:r>
              <a:rPr lang="en-US" sz="1600" dirty="0"/>
              <a:t>X</a:t>
            </a:r>
            <a:endParaRPr lang="en-US" dirty="0"/>
          </a:p>
        </p:txBody>
      </p:sp>
      <p:sp>
        <p:nvSpPr>
          <p:cNvPr id="47" name="TextBox 46">
            <a:extLst>
              <a:ext uri="{FF2B5EF4-FFF2-40B4-BE49-F238E27FC236}">
                <a16:creationId xmlns:a16="http://schemas.microsoft.com/office/drawing/2014/main" id="{2CB2DE0D-0F1F-4776-A037-63FAAF672443}"/>
              </a:ext>
            </a:extLst>
          </p:cNvPr>
          <p:cNvSpPr txBox="1"/>
          <p:nvPr/>
        </p:nvSpPr>
        <p:spPr>
          <a:xfrm>
            <a:off x="4804057" y="3728840"/>
            <a:ext cx="290464" cy="338554"/>
          </a:xfrm>
          <a:prstGeom prst="rect">
            <a:avLst/>
          </a:prstGeom>
          <a:noFill/>
        </p:spPr>
        <p:txBody>
          <a:bodyPr wrap="none" rtlCol="0">
            <a:spAutoFit/>
          </a:bodyPr>
          <a:lstStyle/>
          <a:p>
            <a:r>
              <a:rPr lang="en-US" sz="1600" dirty="0"/>
              <a:t>X</a:t>
            </a:r>
            <a:endParaRPr lang="en-US" dirty="0"/>
          </a:p>
        </p:txBody>
      </p:sp>
      <p:sp>
        <p:nvSpPr>
          <p:cNvPr id="48" name="TextBox 47">
            <a:extLst>
              <a:ext uri="{FF2B5EF4-FFF2-40B4-BE49-F238E27FC236}">
                <a16:creationId xmlns:a16="http://schemas.microsoft.com/office/drawing/2014/main" id="{C83C4E89-7231-4F80-BF0E-7DC040F8B9A3}"/>
              </a:ext>
            </a:extLst>
          </p:cNvPr>
          <p:cNvSpPr txBox="1"/>
          <p:nvPr/>
        </p:nvSpPr>
        <p:spPr>
          <a:xfrm>
            <a:off x="4956457" y="3881240"/>
            <a:ext cx="290464" cy="338554"/>
          </a:xfrm>
          <a:prstGeom prst="rect">
            <a:avLst/>
          </a:prstGeom>
          <a:noFill/>
        </p:spPr>
        <p:txBody>
          <a:bodyPr wrap="none" rtlCol="0">
            <a:spAutoFit/>
          </a:bodyPr>
          <a:lstStyle/>
          <a:p>
            <a:r>
              <a:rPr lang="en-US" sz="1600" dirty="0"/>
              <a:t>X</a:t>
            </a:r>
            <a:endParaRPr lang="en-US" dirty="0"/>
          </a:p>
        </p:txBody>
      </p:sp>
      <p:sp>
        <p:nvSpPr>
          <p:cNvPr id="49" name="TextBox 48">
            <a:extLst>
              <a:ext uri="{FF2B5EF4-FFF2-40B4-BE49-F238E27FC236}">
                <a16:creationId xmlns:a16="http://schemas.microsoft.com/office/drawing/2014/main" id="{B11DAA3D-E62E-43DF-B915-BF720F4DC5A9}"/>
              </a:ext>
            </a:extLst>
          </p:cNvPr>
          <p:cNvSpPr txBox="1"/>
          <p:nvPr/>
        </p:nvSpPr>
        <p:spPr>
          <a:xfrm>
            <a:off x="5241421" y="3574673"/>
            <a:ext cx="290464" cy="338554"/>
          </a:xfrm>
          <a:prstGeom prst="rect">
            <a:avLst/>
          </a:prstGeom>
          <a:noFill/>
        </p:spPr>
        <p:txBody>
          <a:bodyPr wrap="none" rtlCol="0">
            <a:spAutoFit/>
          </a:bodyPr>
          <a:lstStyle/>
          <a:p>
            <a:r>
              <a:rPr lang="en-US" sz="1600" dirty="0"/>
              <a:t>X</a:t>
            </a:r>
            <a:endParaRPr lang="en-US" dirty="0"/>
          </a:p>
        </p:txBody>
      </p:sp>
      <p:sp>
        <p:nvSpPr>
          <p:cNvPr id="50" name="TextBox 49">
            <a:extLst>
              <a:ext uri="{FF2B5EF4-FFF2-40B4-BE49-F238E27FC236}">
                <a16:creationId xmlns:a16="http://schemas.microsoft.com/office/drawing/2014/main" id="{582E725D-E97A-461D-B0A6-3FA11EC36361}"/>
              </a:ext>
            </a:extLst>
          </p:cNvPr>
          <p:cNvSpPr txBox="1"/>
          <p:nvPr/>
        </p:nvSpPr>
        <p:spPr>
          <a:xfrm>
            <a:off x="5159593" y="3707707"/>
            <a:ext cx="290464" cy="338554"/>
          </a:xfrm>
          <a:prstGeom prst="rect">
            <a:avLst/>
          </a:prstGeom>
          <a:noFill/>
        </p:spPr>
        <p:txBody>
          <a:bodyPr wrap="none" rtlCol="0">
            <a:spAutoFit/>
          </a:bodyPr>
          <a:lstStyle/>
          <a:p>
            <a:r>
              <a:rPr lang="en-US" sz="1600" dirty="0"/>
              <a:t>X</a:t>
            </a:r>
            <a:endParaRPr lang="en-US" dirty="0"/>
          </a:p>
        </p:txBody>
      </p:sp>
      <p:sp>
        <p:nvSpPr>
          <p:cNvPr id="51" name="TextBox 50">
            <a:extLst>
              <a:ext uri="{FF2B5EF4-FFF2-40B4-BE49-F238E27FC236}">
                <a16:creationId xmlns:a16="http://schemas.microsoft.com/office/drawing/2014/main" id="{5BC4CB06-C79A-4A17-9A23-BE65AC81DF90}"/>
              </a:ext>
            </a:extLst>
          </p:cNvPr>
          <p:cNvSpPr txBox="1"/>
          <p:nvPr/>
        </p:nvSpPr>
        <p:spPr>
          <a:xfrm>
            <a:off x="5353892" y="3300572"/>
            <a:ext cx="290464" cy="338554"/>
          </a:xfrm>
          <a:prstGeom prst="rect">
            <a:avLst/>
          </a:prstGeom>
          <a:noFill/>
        </p:spPr>
        <p:txBody>
          <a:bodyPr wrap="none" rtlCol="0">
            <a:spAutoFit/>
          </a:bodyPr>
          <a:lstStyle/>
          <a:p>
            <a:r>
              <a:rPr lang="en-US" sz="1600" dirty="0"/>
              <a:t>X</a:t>
            </a:r>
            <a:endParaRPr lang="en-US" dirty="0"/>
          </a:p>
        </p:txBody>
      </p:sp>
      <p:sp>
        <p:nvSpPr>
          <p:cNvPr id="52" name="TextBox 51">
            <a:extLst>
              <a:ext uri="{FF2B5EF4-FFF2-40B4-BE49-F238E27FC236}">
                <a16:creationId xmlns:a16="http://schemas.microsoft.com/office/drawing/2014/main" id="{C03F7F4F-B462-48B7-BF9C-A40ABD0816F2}"/>
              </a:ext>
            </a:extLst>
          </p:cNvPr>
          <p:cNvSpPr txBox="1"/>
          <p:nvPr/>
        </p:nvSpPr>
        <p:spPr>
          <a:xfrm>
            <a:off x="5546221" y="3879473"/>
            <a:ext cx="290464" cy="338554"/>
          </a:xfrm>
          <a:prstGeom prst="rect">
            <a:avLst/>
          </a:prstGeom>
          <a:noFill/>
        </p:spPr>
        <p:txBody>
          <a:bodyPr wrap="none" rtlCol="0">
            <a:spAutoFit/>
          </a:bodyPr>
          <a:lstStyle/>
          <a:p>
            <a:r>
              <a:rPr lang="en-US" sz="1600" dirty="0"/>
              <a:t>X</a:t>
            </a:r>
            <a:endParaRPr lang="en-US" dirty="0"/>
          </a:p>
        </p:txBody>
      </p:sp>
      <p:sp>
        <p:nvSpPr>
          <p:cNvPr id="53" name="TextBox 52">
            <a:extLst>
              <a:ext uri="{FF2B5EF4-FFF2-40B4-BE49-F238E27FC236}">
                <a16:creationId xmlns:a16="http://schemas.microsoft.com/office/drawing/2014/main" id="{80AE29CE-C1D9-484F-AA55-BC97CF3E56DA}"/>
              </a:ext>
            </a:extLst>
          </p:cNvPr>
          <p:cNvSpPr txBox="1"/>
          <p:nvPr/>
        </p:nvSpPr>
        <p:spPr>
          <a:xfrm>
            <a:off x="4987421" y="3412401"/>
            <a:ext cx="290464" cy="338554"/>
          </a:xfrm>
          <a:prstGeom prst="rect">
            <a:avLst/>
          </a:prstGeom>
          <a:noFill/>
        </p:spPr>
        <p:txBody>
          <a:bodyPr wrap="none" rtlCol="0">
            <a:spAutoFit/>
          </a:bodyPr>
          <a:lstStyle/>
          <a:p>
            <a:r>
              <a:rPr lang="en-US" sz="1600" dirty="0"/>
              <a:t>X</a:t>
            </a:r>
            <a:endParaRPr lang="en-US" dirty="0"/>
          </a:p>
        </p:txBody>
      </p:sp>
      <p:sp>
        <p:nvSpPr>
          <p:cNvPr id="54" name="TextBox 53">
            <a:extLst>
              <a:ext uri="{FF2B5EF4-FFF2-40B4-BE49-F238E27FC236}">
                <a16:creationId xmlns:a16="http://schemas.microsoft.com/office/drawing/2014/main" id="{CBB7F24D-1E48-47FC-A0AA-06BF18C77903}"/>
              </a:ext>
            </a:extLst>
          </p:cNvPr>
          <p:cNvSpPr txBox="1"/>
          <p:nvPr/>
        </p:nvSpPr>
        <p:spPr>
          <a:xfrm>
            <a:off x="4701536" y="4201746"/>
            <a:ext cx="290464" cy="338554"/>
          </a:xfrm>
          <a:prstGeom prst="rect">
            <a:avLst/>
          </a:prstGeom>
          <a:noFill/>
        </p:spPr>
        <p:txBody>
          <a:bodyPr wrap="none" rtlCol="0">
            <a:spAutoFit/>
          </a:bodyPr>
          <a:lstStyle/>
          <a:p>
            <a:r>
              <a:rPr lang="en-US" sz="1600" dirty="0"/>
              <a:t>X</a:t>
            </a:r>
            <a:endParaRPr lang="en-US" dirty="0"/>
          </a:p>
        </p:txBody>
      </p:sp>
      <p:sp>
        <p:nvSpPr>
          <p:cNvPr id="55" name="TextBox 54">
            <a:extLst>
              <a:ext uri="{FF2B5EF4-FFF2-40B4-BE49-F238E27FC236}">
                <a16:creationId xmlns:a16="http://schemas.microsoft.com/office/drawing/2014/main" id="{069E0D0E-BF63-4C4A-99C0-C7635B08056F}"/>
              </a:ext>
            </a:extLst>
          </p:cNvPr>
          <p:cNvSpPr txBox="1"/>
          <p:nvPr/>
        </p:nvSpPr>
        <p:spPr>
          <a:xfrm>
            <a:off x="5506292" y="3452972"/>
            <a:ext cx="290464" cy="338554"/>
          </a:xfrm>
          <a:prstGeom prst="rect">
            <a:avLst/>
          </a:prstGeom>
          <a:noFill/>
        </p:spPr>
        <p:txBody>
          <a:bodyPr wrap="none" rtlCol="0">
            <a:spAutoFit/>
          </a:bodyPr>
          <a:lstStyle/>
          <a:p>
            <a:r>
              <a:rPr lang="en-US" sz="1600" dirty="0"/>
              <a:t>X</a:t>
            </a:r>
            <a:endParaRPr lang="en-US" dirty="0"/>
          </a:p>
        </p:txBody>
      </p:sp>
      <p:sp>
        <p:nvSpPr>
          <p:cNvPr id="56" name="TextBox 55">
            <a:extLst>
              <a:ext uri="{FF2B5EF4-FFF2-40B4-BE49-F238E27FC236}">
                <a16:creationId xmlns:a16="http://schemas.microsoft.com/office/drawing/2014/main" id="{FB432CEA-F44F-450D-91FF-04F37EC55C81}"/>
              </a:ext>
            </a:extLst>
          </p:cNvPr>
          <p:cNvSpPr txBox="1"/>
          <p:nvPr/>
        </p:nvSpPr>
        <p:spPr>
          <a:xfrm>
            <a:off x="5658692" y="3605372"/>
            <a:ext cx="290464" cy="338554"/>
          </a:xfrm>
          <a:prstGeom prst="rect">
            <a:avLst/>
          </a:prstGeom>
          <a:noFill/>
        </p:spPr>
        <p:txBody>
          <a:bodyPr wrap="none" rtlCol="0">
            <a:spAutoFit/>
          </a:bodyPr>
          <a:lstStyle/>
          <a:p>
            <a:r>
              <a:rPr lang="en-US" sz="1600" dirty="0"/>
              <a:t>X</a:t>
            </a:r>
            <a:endParaRPr lang="en-US" dirty="0"/>
          </a:p>
        </p:txBody>
      </p:sp>
      <p:sp>
        <p:nvSpPr>
          <p:cNvPr id="57" name="TextBox 56">
            <a:extLst>
              <a:ext uri="{FF2B5EF4-FFF2-40B4-BE49-F238E27FC236}">
                <a16:creationId xmlns:a16="http://schemas.microsoft.com/office/drawing/2014/main" id="{EB5E3CEE-8ED3-452C-831F-780DCE95AB62}"/>
              </a:ext>
            </a:extLst>
          </p:cNvPr>
          <p:cNvSpPr txBox="1"/>
          <p:nvPr/>
        </p:nvSpPr>
        <p:spPr>
          <a:xfrm>
            <a:off x="5811092" y="3757772"/>
            <a:ext cx="290464" cy="338554"/>
          </a:xfrm>
          <a:prstGeom prst="rect">
            <a:avLst/>
          </a:prstGeom>
          <a:noFill/>
        </p:spPr>
        <p:txBody>
          <a:bodyPr wrap="none" rtlCol="0">
            <a:spAutoFit/>
          </a:bodyPr>
          <a:lstStyle/>
          <a:p>
            <a:r>
              <a:rPr lang="en-US" sz="1600" dirty="0"/>
              <a:t>X</a:t>
            </a:r>
            <a:endParaRPr lang="en-US" dirty="0"/>
          </a:p>
        </p:txBody>
      </p:sp>
      <p:sp>
        <p:nvSpPr>
          <p:cNvPr id="58" name="TextBox 57">
            <a:extLst>
              <a:ext uri="{FF2B5EF4-FFF2-40B4-BE49-F238E27FC236}">
                <a16:creationId xmlns:a16="http://schemas.microsoft.com/office/drawing/2014/main" id="{27582173-DFDF-4D7C-8311-4BAB224FDE2F}"/>
              </a:ext>
            </a:extLst>
          </p:cNvPr>
          <p:cNvSpPr txBox="1"/>
          <p:nvPr/>
        </p:nvSpPr>
        <p:spPr>
          <a:xfrm>
            <a:off x="5963492" y="3910172"/>
            <a:ext cx="290464" cy="338554"/>
          </a:xfrm>
          <a:prstGeom prst="rect">
            <a:avLst/>
          </a:prstGeom>
          <a:noFill/>
        </p:spPr>
        <p:txBody>
          <a:bodyPr wrap="none" rtlCol="0">
            <a:spAutoFit/>
          </a:bodyPr>
          <a:lstStyle/>
          <a:p>
            <a:r>
              <a:rPr lang="en-US" sz="1600" dirty="0"/>
              <a:t>X</a:t>
            </a:r>
            <a:endParaRPr lang="en-US" dirty="0"/>
          </a:p>
        </p:txBody>
      </p:sp>
      <p:sp>
        <p:nvSpPr>
          <p:cNvPr id="59" name="TextBox 58">
            <a:extLst>
              <a:ext uri="{FF2B5EF4-FFF2-40B4-BE49-F238E27FC236}">
                <a16:creationId xmlns:a16="http://schemas.microsoft.com/office/drawing/2014/main" id="{84F79CDF-7F0D-445F-B3C1-49BDAAF0645E}"/>
              </a:ext>
            </a:extLst>
          </p:cNvPr>
          <p:cNvSpPr txBox="1"/>
          <p:nvPr/>
        </p:nvSpPr>
        <p:spPr>
          <a:xfrm>
            <a:off x="6272914" y="5009507"/>
            <a:ext cx="284052" cy="369332"/>
          </a:xfrm>
          <a:prstGeom prst="rect">
            <a:avLst/>
          </a:prstGeom>
          <a:noFill/>
        </p:spPr>
        <p:txBody>
          <a:bodyPr wrap="none" rtlCol="0">
            <a:spAutoFit/>
          </a:bodyPr>
          <a:lstStyle/>
          <a:p>
            <a:r>
              <a:rPr lang="en-US" dirty="0"/>
              <a:t>x</a:t>
            </a:r>
          </a:p>
        </p:txBody>
      </p:sp>
      <p:sp>
        <p:nvSpPr>
          <p:cNvPr id="60" name="TextBox 59">
            <a:extLst>
              <a:ext uri="{FF2B5EF4-FFF2-40B4-BE49-F238E27FC236}">
                <a16:creationId xmlns:a16="http://schemas.microsoft.com/office/drawing/2014/main" id="{39E63DD5-BD2B-4490-B70D-63E11D8F8FA8}"/>
              </a:ext>
            </a:extLst>
          </p:cNvPr>
          <p:cNvSpPr txBox="1"/>
          <p:nvPr/>
        </p:nvSpPr>
        <p:spPr>
          <a:xfrm>
            <a:off x="7675058" y="5357177"/>
            <a:ext cx="284052" cy="369332"/>
          </a:xfrm>
          <a:prstGeom prst="rect">
            <a:avLst/>
          </a:prstGeom>
          <a:noFill/>
        </p:spPr>
        <p:txBody>
          <a:bodyPr wrap="none" rtlCol="0">
            <a:spAutoFit/>
          </a:bodyPr>
          <a:lstStyle/>
          <a:p>
            <a:r>
              <a:rPr lang="en-US" dirty="0"/>
              <a:t>x</a:t>
            </a:r>
          </a:p>
        </p:txBody>
      </p:sp>
      <p:sp>
        <p:nvSpPr>
          <p:cNvPr id="61" name="TextBox 60">
            <a:extLst>
              <a:ext uri="{FF2B5EF4-FFF2-40B4-BE49-F238E27FC236}">
                <a16:creationId xmlns:a16="http://schemas.microsoft.com/office/drawing/2014/main" id="{0FAF7B3B-CE1E-4A80-A673-48CF289AD230}"/>
              </a:ext>
            </a:extLst>
          </p:cNvPr>
          <p:cNvSpPr txBox="1"/>
          <p:nvPr/>
        </p:nvSpPr>
        <p:spPr>
          <a:xfrm>
            <a:off x="3281894" y="2824719"/>
            <a:ext cx="284052" cy="369332"/>
          </a:xfrm>
          <a:prstGeom prst="rect">
            <a:avLst/>
          </a:prstGeom>
          <a:noFill/>
        </p:spPr>
        <p:txBody>
          <a:bodyPr wrap="none" rtlCol="0">
            <a:spAutoFit/>
          </a:bodyPr>
          <a:lstStyle/>
          <a:p>
            <a:r>
              <a:rPr lang="en-US" dirty="0"/>
              <a:t>x</a:t>
            </a:r>
          </a:p>
        </p:txBody>
      </p:sp>
      <p:sp>
        <p:nvSpPr>
          <p:cNvPr id="62" name="TextBox 61">
            <a:extLst>
              <a:ext uri="{FF2B5EF4-FFF2-40B4-BE49-F238E27FC236}">
                <a16:creationId xmlns:a16="http://schemas.microsoft.com/office/drawing/2014/main" id="{DF9E9D08-CAB4-4BAA-BAE0-93AD1E3CD381}"/>
              </a:ext>
            </a:extLst>
          </p:cNvPr>
          <p:cNvSpPr txBox="1"/>
          <p:nvPr/>
        </p:nvSpPr>
        <p:spPr>
          <a:xfrm>
            <a:off x="3059260" y="3586996"/>
            <a:ext cx="284052" cy="369332"/>
          </a:xfrm>
          <a:prstGeom prst="rect">
            <a:avLst/>
          </a:prstGeom>
          <a:noFill/>
        </p:spPr>
        <p:txBody>
          <a:bodyPr wrap="none" rtlCol="0">
            <a:spAutoFit/>
          </a:bodyPr>
          <a:lstStyle/>
          <a:p>
            <a:r>
              <a:rPr lang="en-US" dirty="0"/>
              <a:t>x</a:t>
            </a:r>
          </a:p>
        </p:txBody>
      </p:sp>
      <p:sp>
        <p:nvSpPr>
          <p:cNvPr id="63" name="TextBox 62">
            <a:extLst>
              <a:ext uri="{FF2B5EF4-FFF2-40B4-BE49-F238E27FC236}">
                <a16:creationId xmlns:a16="http://schemas.microsoft.com/office/drawing/2014/main" id="{DF2B1524-CF24-42A9-9CC2-35776D85CDB8}"/>
              </a:ext>
            </a:extLst>
          </p:cNvPr>
          <p:cNvSpPr txBox="1"/>
          <p:nvPr/>
        </p:nvSpPr>
        <p:spPr>
          <a:xfrm>
            <a:off x="7095856" y="4272723"/>
            <a:ext cx="152075" cy="338554"/>
          </a:xfrm>
          <a:prstGeom prst="rect">
            <a:avLst/>
          </a:prstGeom>
          <a:noFill/>
        </p:spPr>
        <p:txBody>
          <a:bodyPr wrap="square" rtlCol="0">
            <a:spAutoFit/>
          </a:bodyPr>
          <a:lstStyle/>
          <a:p>
            <a:r>
              <a:rPr lang="en-US" sz="1600" dirty="0"/>
              <a:t>X</a:t>
            </a:r>
            <a:endParaRPr lang="en-US" dirty="0"/>
          </a:p>
        </p:txBody>
      </p:sp>
      <p:sp>
        <p:nvSpPr>
          <p:cNvPr id="64" name="TextBox 63">
            <a:extLst>
              <a:ext uri="{FF2B5EF4-FFF2-40B4-BE49-F238E27FC236}">
                <a16:creationId xmlns:a16="http://schemas.microsoft.com/office/drawing/2014/main" id="{D887F7E2-2E9D-4154-B57A-BC27CF32565D}"/>
              </a:ext>
            </a:extLst>
          </p:cNvPr>
          <p:cNvSpPr txBox="1"/>
          <p:nvPr/>
        </p:nvSpPr>
        <p:spPr>
          <a:xfrm>
            <a:off x="8414848" y="2342416"/>
            <a:ext cx="290464" cy="338554"/>
          </a:xfrm>
          <a:prstGeom prst="rect">
            <a:avLst/>
          </a:prstGeom>
          <a:noFill/>
        </p:spPr>
        <p:txBody>
          <a:bodyPr wrap="none" rtlCol="0">
            <a:spAutoFit/>
          </a:bodyPr>
          <a:lstStyle/>
          <a:p>
            <a:r>
              <a:rPr lang="en-US" sz="1600" dirty="0"/>
              <a:t>X</a:t>
            </a:r>
            <a:endParaRPr lang="en-US" dirty="0"/>
          </a:p>
        </p:txBody>
      </p:sp>
      <p:sp>
        <p:nvSpPr>
          <p:cNvPr id="65" name="TextBox 64">
            <a:extLst>
              <a:ext uri="{FF2B5EF4-FFF2-40B4-BE49-F238E27FC236}">
                <a16:creationId xmlns:a16="http://schemas.microsoft.com/office/drawing/2014/main" id="{31B06054-2635-4215-898D-B62FD59DFFFA}"/>
              </a:ext>
            </a:extLst>
          </p:cNvPr>
          <p:cNvSpPr txBox="1"/>
          <p:nvPr/>
        </p:nvSpPr>
        <p:spPr>
          <a:xfrm>
            <a:off x="8567248" y="2494816"/>
            <a:ext cx="290464" cy="338554"/>
          </a:xfrm>
          <a:prstGeom prst="rect">
            <a:avLst/>
          </a:prstGeom>
          <a:noFill/>
        </p:spPr>
        <p:txBody>
          <a:bodyPr wrap="none" rtlCol="0">
            <a:spAutoFit/>
          </a:bodyPr>
          <a:lstStyle/>
          <a:p>
            <a:r>
              <a:rPr lang="en-US" sz="1600" dirty="0"/>
              <a:t>X</a:t>
            </a:r>
            <a:endParaRPr lang="en-US" dirty="0"/>
          </a:p>
        </p:txBody>
      </p:sp>
      <p:sp>
        <p:nvSpPr>
          <p:cNvPr id="66" name="TextBox 65">
            <a:extLst>
              <a:ext uri="{FF2B5EF4-FFF2-40B4-BE49-F238E27FC236}">
                <a16:creationId xmlns:a16="http://schemas.microsoft.com/office/drawing/2014/main" id="{DF801CB3-B263-485A-927E-3E47183B1729}"/>
              </a:ext>
            </a:extLst>
          </p:cNvPr>
          <p:cNvSpPr txBox="1"/>
          <p:nvPr/>
        </p:nvSpPr>
        <p:spPr>
          <a:xfrm>
            <a:off x="8719648" y="2647216"/>
            <a:ext cx="290464" cy="338554"/>
          </a:xfrm>
          <a:prstGeom prst="rect">
            <a:avLst/>
          </a:prstGeom>
          <a:noFill/>
        </p:spPr>
        <p:txBody>
          <a:bodyPr wrap="none" rtlCol="0">
            <a:spAutoFit/>
          </a:bodyPr>
          <a:lstStyle/>
          <a:p>
            <a:r>
              <a:rPr lang="en-US" sz="1600" dirty="0"/>
              <a:t>X</a:t>
            </a:r>
            <a:endParaRPr lang="en-US" dirty="0"/>
          </a:p>
        </p:txBody>
      </p:sp>
      <p:sp>
        <p:nvSpPr>
          <p:cNvPr id="67" name="TextBox 66">
            <a:extLst>
              <a:ext uri="{FF2B5EF4-FFF2-40B4-BE49-F238E27FC236}">
                <a16:creationId xmlns:a16="http://schemas.microsoft.com/office/drawing/2014/main" id="{D9F9B81B-F5EC-4451-9636-0EB4E167092F}"/>
              </a:ext>
            </a:extLst>
          </p:cNvPr>
          <p:cNvSpPr txBox="1"/>
          <p:nvPr/>
        </p:nvSpPr>
        <p:spPr>
          <a:xfrm>
            <a:off x="2909414" y="4043611"/>
            <a:ext cx="284052" cy="369332"/>
          </a:xfrm>
          <a:prstGeom prst="rect">
            <a:avLst/>
          </a:prstGeom>
          <a:noFill/>
        </p:spPr>
        <p:txBody>
          <a:bodyPr wrap="none" rtlCol="0">
            <a:spAutoFit/>
          </a:bodyPr>
          <a:lstStyle/>
          <a:p>
            <a:r>
              <a:rPr lang="en-US" dirty="0"/>
              <a:t>x</a:t>
            </a:r>
          </a:p>
        </p:txBody>
      </p:sp>
      <p:sp>
        <p:nvSpPr>
          <p:cNvPr id="68" name="TextBox 67">
            <a:extLst>
              <a:ext uri="{FF2B5EF4-FFF2-40B4-BE49-F238E27FC236}">
                <a16:creationId xmlns:a16="http://schemas.microsoft.com/office/drawing/2014/main" id="{CF1368AA-9F0A-48DC-8C5B-F71253CB059D}"/>
              </a:ext>
            </a:extLst>
          </p:cNvPr>
          <p:cNvSpPr txBox="1"/>
          <p:nvPr/>
        </p:nvSpPr>
        <p:spPr>
          <a:xfrm>
            <a:off x="2979688" y="5120640"/>
            <a:ext cx="284052" cy="369332"/>
          </a:xfrm>
          <a:prstGeom prst="rect">
            <a:avLst/>
          </a:prstGeom>
          <a:noFill/>
        </p:spPr>
        <p:txBody>
          <a:bodyPr wrap="none" rtlCol="0">
            <a:spAutoFit/>
          </a:bodyPr>
          <a:lstStyle/>
          <a:p>
            <a:r>
              <a:rPr lang="en-US" dirty="0"/>
              <a:t>x</a:t>
            </a:r>
          </a:p>
        </p:txBody>
      </p:sp>
      <p:sp>
        <p:nvSpPr>
          <p:cNvPr id="69" name="TextBox 68">
            <a:extLst>
              <a:ext uri="{FF2B5EF4-FFF2-40B4-BE49-F238E27FC236}">
                <a16:creationId xmlns:a16="http://schemas.microsoft.com/office/drawing/2014/main" id="{D331618E-E5AA-4538-A4AC-A1352B9B4734}"/>
              </a:ext>
            </a:extLst>
          </p:cNvPr>
          <p:cNvSpPr txBox="1"/>
          <p:nvPr/>
        </p:nvSpPr>
        <p:spPr>
          <a:xfrm>
            <a:off x="3132088" y="5273040"/>
            <a:ext cx="284052" cy="369332"/>
          </a:xfrm>
          <a:prstGeom prst="rect">
            <a:avLst/>
          </a:prstGeom>
          <a:noFill/>
        </p:spPr>
        <p:txBody>
          <a:bodyPr wrap="none" rtlCol="0">
            <a:spAutoFit/>
          </a:bodyPr>
          <a:lstStyle/>
          <a:p>
            <a:r>
              <a:rPr lang="en-US" dirty="0"/>
              <a:t>x</a:t>
            </a:r>
          </a:p>
        </p:txBody>
      </p:sp>
      <p:sp>
        <p:nvSpPr>
          <p:cNvPr id="75" name="TextBox 74">
            <a:extLst>
              <a:ext uri="{FF2B5EF4-FFF2-40B4-BE49-F238E27FC236}">
                <a16:creationId xmlns:a16="http://schemas.microsoft.com/office/drawing/2014/main" id="{B3F3A329-51D6-4A38-975E-A5FCE3FBF5C7}"/>
              </a:ext>
            </a:extLst>
          </p:cNvPr>
          <p:cNvSpPr txBox="1"/>
          <p:nvPr/>
        </p:nvSpPr>
        <p:spPr>
          <a:xfrm>
            <a:off x="3211660" y="3739396"/>
            <a:ext cx="284052" cy="369332"/>
          </a:xfrm>
          <a:prstGeom prst="rect">
            <a:avLst/>
          </a:prstGeom>
          <a:noFill/>
        </p:spPr>
        <p:txBody>
          <a:bodyPr wrap="none" rtlCol="0">
            <a:spAutoFit/>
          </a:bodyPr>
          <a:lstStyle/>
          <a:p>
            <a:r>
              <a:rPr lang="en-US" dirty="0"/>
              <a:t>x</a:t>
            </a:r>
          </a:p>
        </p:txBody>
      </p:sp>
      <p:sp>
        <p:nvSpPr>
          <p:cNvPr id="76" name="TextBox 75">
            <a:extLst>
              <a:ext uri="{FF2B5EF4-FFF2-40B4-BE49-F238E27FC236}">
                <a16:creationId xmlns:a16="http://schemas.microsoft.com/office/drawing/2014/main" id="{D57B140C-69D6-4CC7-B42A-3161F4628538}"/>
              </a:ext>
            </a:extLst>
          </p:cNvPr>
          <p:cNvSpPr txBox="1"/>
          <p:nvPr/>
        </p:nvSpPr>
        <p:spPr>
          <a:xfrm>
            <a:off x="3272240" y="4543475"/>
            <a:ext cx="284052" cy="369332"/>
          </a:xfrm>
          <a:prstGeom prst="rect">
            <a:avLst/>
          </a:prstGeom>
          <a:noFill/>
        </p:spPr>
        <p:txBody>
          <a:bodyPr wrap="none" rtlCol="0">
            <a:spAutoFit/>
          </a:bodyPr>
          <a:lstStyle/>
          <a:p>
            <a:r>
              <a:rPr lang="en-US" dirty="0"/>
              <a:t>x</a:t>
            </a:r>
          </a:p>
        </p:txBody>
      </p:sp>
      <p:sp>
        <p:nvSpPr>
          <p:cNvPr id="77" name="TextBox 76">
            <a:extLst>
              <a:ext uri="{FF2B5EF4-FFF2-40B4-BE49-F238E27FC236}">
                <a16:creationId xmlns:a16="http://schemas.microsoft.com/office/drawing/2014/main" id="{6D7B45A4-661A-4B81-A042-D90182FC6E35}"/>
              </a:ext>
            </a:extLst>
          </p:cNvPr>
          <p:cNvSpPr txBox="1"/>
          <p:nvPr/>
        </p:nvSpPr>
        <p:spPr>
          <a:xfrm>
            <a:off x="2815074" y="4358809"/>
            <a:ext cx="284052" cy="369332"/>
          </a:xfrm>
          <a:prstGeom prst="rect">
            <a:avLst/>
          </a:prstGeom>
          <a:noFill/>
        </p:spPr>
        <p:txBody>
          <a:bodyPr wrap="none" rtlCol="0">
            <a:spAutoFit/>
          </a:bodyPr>
          <a:lstStyle/>
          <a:p>
            <a:r>
              <a:rPr lang="en-US" dirty="0"/>
              <a:t>x</a:t>
            </a:r>
          </a:p>
        </p:txBody>
      </p:sp>
      <p:sp>
        <p:nvSpPr>
          <p:cNvPr id="78" name="TextBox 77">
            <a:extLst>
              <a:ext uri="{FF2B5EF4-FFF2-40B4-BE49-F238E27FC236}">
                <a16:creationId xmlns:a16="http://schemas.microsoft.com/office/drawing/2014/main" id="{55A9D0C9-D621-4D9F-AA4C-9DA0BAADB20A}"/>
              </a:ext>
            </a:extLst>
          </p:cNvPr>
          <p:cNvSpPr txBox="1"/>
          <p:nvPr/>
        </p:nvSpPr>
        <p:spPr>
          <a:xfrm>
            <a:off x="3668860" y="4196596"/>
            <a:ext cx="284052" cy="369332"/>
          </a:xfrm>
          <a:prstGeom prst="rect">
            <a:avLst/>
          </a:prstGeom>
          <a:noFill/>
        </p:spPr>
        <p:txBody>
          <a:bodyPr wrap="none" rtlCol="0">
            <a:spAutoFit/>
          </a:bodyPr>
          <a:lstStyle/>
          <a:p>
            <a:r>
              <a:rPr lang="en-US" dirty="0"/>
              <a:t>x</a:t>
            </a:r>
          </a:p>
        </p:txBody>
      </p:sp>
      <p:sp>
        <p:nvSpPr>
          <p:cNvPr id="79" name="TextBox 78">
            <a:extLst>
              <a:ext uri="{FF2B5EF4-FFF2-40B4-BE49-F238E27FC236}">
                <a16:creationId xmlns:a16="http://schemas.microsoft.com/office/drawing/2014/main" id="{5AF84742-FD27-4A18-94E6-912785653EA4}"/>
              </a:ext>
            </a:extLst>
          </p:cNvPr>
          <p:cNvSpPr txBox="1"/>
          <p:nvPr/>
        </p:nvSpPr>
        <p:spPr>
          <a:xfrm>
            <a:off x="3820814" y="4610675"/>
            <a:ext cx="532620" cy="369332"/>
          </a:xfrm>
          <a:prstGeom prst="rect">
            <a:avLst/>
          </a:prstGeom>
          <a:noFill/>
        </p:spPr>
        <p:txBody>
          <a:bodyPr wrap="square" rtlCol="0">
            <a:spAutoFit/>
          </a:bodyPr>
          <a:lstStyle/>
          <a:p>
            <a:r>
              <a:rPr lang="en-US" dirty="0"/>
              <a:t>x</a:t>
            </a:r>
          </a:p>
        </p:txBody>
      </p:sp>
      <p:sp>
        <p:nvSpPr>
          <p:cNvPr id="6" name="Slide Number Placeholder 5">
            <a:extLst>
              <a:ext uri="{FF2B5EF4-FFF2-40B4-BE49-F238E27FC236}">
                <a16:creationId xmlns:a16="http://schemas.microsoft.com/office/drawing/2014/main" id="{4A50C6C1-2E78-4B62-93E6-08AACA62A3FE}"/>
              </a:ext>
            </a:extLst>
          </p:cNvPr>
          <p:cNvSpPr>
            <a:spLocks noGrp="1"/>
          </p:cNvSpPr>
          <p:nvPr>
            <p:ph type="sldNum" sz="quarter" idx="12"/>
          </p:nvPr>
        </p:nvSpPr>
        <p:spPr/>
        <p:txBody>
          <a:bodyPr/>
          <a:lstStyle/>
          <a:p>
            <a:fld id="{37C7E6BD-9F4D-4CC1-82B4-1BBBEC44B5AC}" type="slidenum">
              <a:rPr lang="en-US" smtClean="0"/>
              <a:t>47</a:t>
            </a:fld>
            <a:endParaRPr lang="en-US"/>
          </a:p>
        </p:txBody>
      </p:sp>
      <p:cxnSp>
        <p:nvCxnSpPr>
          <p:cNvPr id="8" name="Straight Connector 7">
            <a:extLst>
              <a:ext uri="{FF2B5EF4-FFF2-40B4-BE49-F238E27FC236}">
                <a16:creationId xmlns:a16="http://schemas.microsoft.com/office/drawing/2014/main" id="{0E0C4ECA-94E2-4DF6-ACA3-78E17712FE84}"/>
              </a:ext>
            </a:extLst>
          </p:cNvPr>
          <p:cNvCxnSpPr>
            <a:cxnSpLocks/>
          </p:cNvCxnSpPr>
          <p:nvPr/>
        </p:nvCxnSpPr>
        <p:spPr>
          <a:xfrm flipV="1">
            <a:off x="2486346" y="2116476"/>
            <a:ext cx="6523766" cy="3298804"/>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3B29763A-9EFC-4E25-A702-D864749DCB3B}"/>
              </a:ext>
            </a:extLst>
          </p:cNvPr>
          <p:cNvSpPr txBox="1"/>
          <p:nvPr/>
        </p:nvSpPr>
        <p:spPr>
          <a:xfrm>
            <a:off x="9136919" y="3604221"/>
            <a:ext cx="1819729" cy="369332"/>
          </a:xfrm>
          <a:prstGeom prst="rect">
            <a:avLst/>
          </a:prstGeom>
          <a:noFill/>
        </p:spPr>
        <p:txBody>
          <a:bodyPr wrap="none" rtlCol="0">
            <a:spAutoFit/>
          </a:bodyPr>
          <a:lstStyle/>
          <a:p>
            <a:r>
              <a:rPr lang="en-US" b="1" i="1" dirty="0"/>
              <a:t>Suggests benefits</a:t>
            </a:r>
          </a:p>
        </p:txBody>
      </p:sp>
      <p:sp>
        <p:nvSpPr>
          <p:cNvPr id="71" name="TextBox 70">
            <a:extLst>
              <a:ext uri="{FF2B5EF4-FFF2-40B4-BE49-F238E27FC236}">
                <a16:creationId xmlns:a16="http://schemas.microsoft.com/office/drawing/2014/main" id="{7F1CAE67-4896-4F56-A99A-DBCC306721DC}"/>
              </a:ext>
            </a:extLst>
          </p:cNvPr>
          <p:cNvSpPr txBox="1"/>
          <p:nvPr/>
        </p:nvSpPr>
        <p:spPr>
          <a:xfrm>
            <a:off x="9139338" y="3604300"/>
            <a:ext cx="1819729" cy="369332"/>
          </a:xfrm>
          <a:prstGeom prst="rect">
            <a:avLst/>
          </a:prstGeom>
          <a:noFill/>
        </p:spPr>
        <p:txBody>
          <a:bodyPr wrap="none" rtlCol="0">
            <a:spAutoFit/>
          </a:bodyPr>
          <a:lstStyle/>
          <a:p>
            <a:r>
              <a:rPr lang="en-US" b="1" i="1" dirty="0">
                <a:solidFill>
                  <a:srgbClr val="00B050"/>
                </a:solidFill>
              </a:rPr>
              <a:t>Suggests benefits</a:t>
            </a:r>
          </a:p>
        </p:txBody>
      </p:sp>
      <p:sp>
        <p:nvSpPr>
          <p:cNvPr id="72" name="TextBox 71">
            <a:extLst>
              <a:ext uri="{FF2B5EF4-FFF2-40B4-BE49-F238E27FC236}">
                <a16:creationId xmlns:a16="http://schemas.microsoft.com/office/drawing/2014/main" id="{EDD6EBC0-2C79-4393-B62B-F4406953319B}"/>
              </a:ext>
            </a:extLst>
          </p:cNvPr>
          <p:cNvSpPr txBox="1"/>
          <p:nvPr/>
        </p:nvSpPr>
        <p:spPr>
          <a:xfrm>
            <a:off x="220165" y="3634142"/>
            <a:ext cx="1678665" cy="369332"/>
          </a:xfrm>
          <a:prstGeom prst="rect">
            <a:avLst/>
          </a:prstGeom>
          <a:noFill/>
        </p:spPr>
        <p:txBody>
          <a:bodyPr wrap="none" rtlCol="0">
            <a:spAutoFit/>
          </a:bodyPr>
          <a:lstStyle/>
          <a:p>
            <a:r>
              <a:rPr lang="en-US" b="1" i="1" dirty="0">
                <a:solidFill>
                  <a:srgbClr val="C00000"/>
                </a:solidFill>
              </a:rPr>
              <a:t>Suggests harms</a:t>
            </a:r>
          </a:p>
        </p:txBody>
      </p:sp>
      <p:sp>
        <p:nvSpPr>
          <p:cNvPr id="73" name="TextBox 72">
            <a:extLst>
              <a:ext uri="{FF2B5EF4-FFF2-40B4-BE49-F238E27FC236}">
                <a16:creationId xmlns:a16="http://schemas.microsoft.com/office/drawing/2014/main" id="{16E57AAA-AAF5-48CD-AC0F-570996FBFB83}"/>
              </a:ext>
            </a:extLst>
          </p:cNvPr>
          <p:cNvSpPr txBox="1"/>
          <p:nvPr/>
        </p:nvSpPr>
        <p:spPr>
          <a:xfrm>
            <a:off x="9136919" y="3604806"/>
            <a:ext cx="1819729" cy="369332"/>
          </a:xfrm>
          <a:prstGeom prst="rect">
            <a:avLst/>
          </a:prstGeom>
          <a:noFill/>
        </p:spPr>
        <p:txBody>
          <a:bodyPr wrap="none" rtlCol="0">
            <a:spAutoFit/>
          </a:bodyPr>
          <a:lstStyle/>
          <a:p>
            <a:r>
              <a:rPr lang="en-US" b="1" i="1" dirty="0">
                <a:solidFill>
                  <a:srgbClr val="00B050"/>
                </a:solidFill>
              </a:rPr>
              <a:t>Suggests benefits</a:t>
            </a:r>
          </a:p>
        </p:txBody>
      </p:sp>
      <p:sp>
        <p:nvSpPr>
          <p:cNvPr id="74" name="TextBox 73">
            <a:extLst>
              <a:ext uri="{FF2B5EF4-FFF2-40B4-BE49-F238E27FC236}">
                <a16:creationId xmlns:a16="http://schemas.microsoft.com/office/drawing/2014/main" id="{BFF28725-6235-4BB8-AD50-8850C4E7D9AD}"/>
              </a:ext>
            </a:extLst>
          </p:cNvPr>
          <p:cNvSpPr txBox="1"/>
          <p:nvPr/>
        </p:nvSpPr>
        <p:spPr>
          <a:xfrm>
            <a:off x="217746" y="3634648"/>
            <a:ext cx="1678665" cy="369332"/>
          </a:xfrm>
          <a:prstGeom prst="rect">
            <a:avLst/>
          </a:prstGeom>
          <a:noFill/>
        </p:spPr>
        <p:txBody>
          <a:bodyPr wrap="none" rtlCol="0">
            <a:spAutoFit/>
          </a:bodyPr>
          <a:lstStyle/>
          <a:p>
            <a:r>
              <a:rPr lang="en-US" b="1" i="1" dirty="0">
                <a:solidFill>
                  <a:srgbClr val="C00000"/>
                </a:solidFill>
              </a:rPr>
              <a:t>Suggests harms</a:t>
            </a:r>
          </a:p>
        </p:txBody>
      </p:sp>
      <p:sp>
        <p:nvSpPr>
          <p:cNvPr id="80" name="TextBox 79">
            <a:extLst>
              <a:ext uri="{FF2B5EF4-FFF2-40B4-BE49-F238E27FC236}">
                <a16:creationId xmlns:a16="http://schemas.microsoft.com/office/drawing/2014/main" id="{1CDB6671-64A6-48CD-ACB2-92F703BDF9B3}"/>
              </a:ext>
            </a:extLst>
          </p:cNvPr>
          <p:cNvSpPr txBox="1"/>
          <p:nvPr/>
        </p:nvSpPr>
        <p:spPr>
          <a:xfrm>
            <a:off x="8675127" y="642233"/>
            <a:ext cx="2304350" cy="1323439"/>
          </a:xfrm>
          <a:prstGeom prst="rect">
            <a:avLst/>
          </a:prstGeom>
          <a:solidFill>
            <a:srgbClr val="FFFF00"/>
          </a:solidFill>
          <a:ln w="38100">
            <a:solidFill>
              <a:srgbClr val="0070C0"/>
            </a:solidFill>
          </a:ln>
        </p:spPr>
        <p:txBody>
          <a:bodyPr wrap="square" rtlCol="0">
            <a:spAutoFit/>
          </a:bodyPr>
          <a:lstStyle/>
          <a:p>
            <a:pPr algn="ctr"/>
            <a:r>
              <a:rPr lang="en-US" sz="2000" b="1" dirty="0">
                <a:solidFill>
                  <a:srgbClr val="0070C0"/>
                </a:solidFill>
              </a:rPr>
              <a:t>STRONG CORRELATION OF EVIDENCE AND EFFECTS</a:t>
            </a:r>
          </a:p>
        </p:txBody>
      </p:sp>
    </p:spTree>
    <p:extLst>
      <p:ext uri="{BB962C8B-B14F-4D97-AF65-F5344CB8AC3E}">
        <p14:creationId xmlns:p14="http://schemas.microsoft.com/office/powerpoint/2010/main" val="192561271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F85FB9-EA33-45E8-A6E0-F6B421859F1E}"/>
              </a:ext>
            </a:extLst>
          </p:cNvPr>
          <p:cNvSpPr>
            <a:spLocks noGrp="1"/>
          </p:cNvSpPr>
          <p:nvPr>
            <p:ph type="title"/>
          </p:nvPr>
        </p:nvSpPr>
        <p:spPr>
          <a:xfrm>
            <a:off x="838200" y="262383"/>
            <a:ext cx="10515600" cy="1325563"/>
          </a:xfrm>
        </p:spPr>
        <p:txBody>
          <a:bodyPr/>
          <a:lstStyle/>
          <a:p>
            <a:r>
              <a:rPr lang="en-US" dirty="0"/>
              <a:t>Relatively </a:t>
            </a:r>
            <a:r>
              <a:rPr lang="en-US" i="1" dirty="0"/>
              <a:t>Less Reliable</a:t>
            </a:r>
            <a:r>
              <a:rPr lang="en-US" dirty="0"/>
              <a:t> Evidence:</a:t>
            </a:r>
            <a:br>
              <a:rPr lang="en-US" dirty="0"/>
            </a:br>
            <a:r>
              <a:rPr lang="en-US" dirty="0"/>
              <a:t>Suppose Legal Std = Procompetitive if E &gt;0</a:t>
            </a:r>
          </a:p>
        </p:txBody>
      </p:sp>
      <p:sp>
        <p:nvSpPr>
          <p:cNvPr id="3" name="Content Placeholder 2">
            <a:extLst>
              <a:ext uri="{FF2B5EF4-FFF2-40B4-BE49-F238E27FC236}">
                <a16:creationId xmlns:a16="http://schemas.microsoft.com/office/drawing/2014/main" id="{2857F184-647D-4CD7-AFB7-0FB096CC045E}"/>
              </a:ext>
            </a:extLst>
          </p:cNvPr>
          <p:cNvSpPr>
            <a:spLocks noGrp="1"/>
          </p:cNvSpPr>
          <p:nvPr>
            <p:ph idx="1"/>
          </p:nvPr>
        </p:nvSpPr>
        <p:spPr>
          <a:xfrm>
            <a:off x="838200" y="1825625"/>
            <a:ext cx="10515600" cy="4351338"/>
          </a:xfrm>
        </p:spPr>
        <p:txBody>
          <a:bodyPr/>
          <a:lstStyle/>
          <a:p>
            <a:pPr marL="0" indent="0">
              <a:buNone/>
            </a:pPr>
            <a:r>
              <a:rPr lang="en-US" dirty="0"/>
              <a:t>  </a:t>
            </a:r>
          </a:p>
        </p:txBody>
      </p:sp>
      <p:cxnSp>
        <p:nvCxnSpPr>
          <p:cNvPr id="5" name="Straight Connector 4">
            <a:extLst>
              <a:ext uri="{FF2B5EF4-FFF2-40B4-BE49-F238E27FC236}">
                <a16:creationId xmlns:a16="http://schemas.microsoft.com/office/drawing/2014/main" id="{EE463AC3-A0AA-4802-98FD-A060D9207B5B}"/>
              </a:ext>
            </a:extLst>
          </p:cNvPr>
          <p:cNvCxnSpPr>
            <a:cxnSpLocks/>
          </p:cNvCxnSpPr>
          <p:nvPr/>
        </p:nvCxnSpPr>
        <p:spPr>
          <a:xfrm>
            <a:off x="5165414" y="1825625"/>
            <a:ext cx="91440" cy="4788535"/>
          </a:xfrm>
          <a:prstGeom prst="line">
            <a:avLst/>
          </a:prstGeom>
          <a:ln w="57150"/>
        </p:spPr>
        <p:style>
          <a:lnRef idx="1">
            <a:schemeClr val="dk1"/>
          </a:lnRef>
          <a:fillRef idx="0">
            <a:schemeClr val="dk1"/>
          </a:fillRef>
          <a:effectRef idx="0">
            <a:schemeClr val="dk1"/>
          </a:effectRef>
          <a:fontRef idx="minor">
            <a:schemeClr val="tx1"/>
          </a:fontRef>
        </p:style>
      </p:cxnSp>
      <p:cxnSp>
        <p:nvCxnSpPr>
          <p:cNvPr id="9" name="Straight Connector 8">
            <a:extLst>
              <a:ext uri="{FF2B5EF4-FFF2-40B4-BE49-F238E27FC236}">
                <a16:creationId xmlns:a16="http://schemas.microsoft.com/office/drawing/2014/main" id="{5265C418-552F-43AE-9E21-5555498501A5}"/>
              </a:ext>
            </a:extLst>
          </p:cNvPr>
          <p:cNvCxnSpPr>
            <a:cxnSpLocks/>
          </p:cNvCxnSpPr>
          <p:nvPr/>
        </p:nvCxnSpPr>
        <p:spPr>
          <a:xfrm>
            <a:off x="1584960" y="4001294"/>
            <a:ext cx="8016240" cy="0"/>
          </a:xfrm>
          <a:prstGeom prst="line">
            <a:avLst/>
          </a:prstGeom>
          <a:ln w="57150"/>
        </p:spPr>
        <p:style>
          <a:lnRef idx="1">
            <a:schemeClr val="dk1"/>
          </a:lnRef>
          <a:fillRef idx="0">
            <a:schemeClr val="dk1"/>
          </a:fillRef>
          <a:effectRef idx="0">
            <a:schemeClr val="dk1"/>
          </a:effectRef>
          <a:fontRef idx="minor">
            <a:schemeClr val="tx1"/>
          </a:fontRef>
        </p:style>
      </p:cxnSp>
      <p:sp>
        <p:nvSpPr>
          <p:cNvPr id="14" name="TextBox 13">
            <a:extLst>
              <a:ext uri="{FF2B5EF4-FFF2-40B4-BE49-F238E27FC236}">
                <a16:creationId xmlns:a16="http://schemas.microsoft.com/office/drawing/2014/main" id="{E5A6BE54-73C6-4545-A506-E78E863473CD}"/>
              </a:ext>
            </a:extLst>
          </p:cNvPr>
          <p:cNvSpPr txBox="1"/>
          <p:nvPr/>
        </p:nvSpPr>
        <p:spPr>
          <a:xfrm>
            <a:off x="3527624" y="1506022"/>
            <a:ext cx="2860911" cy="369332"/>
          </a:xfrm>
          <a:prstGeom prst="rect">
            <a:avLst/>
          </a:prstGeom>
          <a:noFill/>
        </p:spPr>
        <p:txBody>
          <a:bodyPr wrap="none" rtlCol="0">
            <a:spAutoFit/>
          </a:bodyPr>
          <a:lstStyle/>
          <a:p>
            <a:r>
              <a:rPr lang="en-US" dirty="0"/>
              <a:t> Effect on Consumer Welfare</a:t>
            </a:r>
          </a:p>
        </p:txBody>
      </p:sp>
      <p:sp>
        <p:nvSpPr>
          <p:cNvPr id="15" name="TextBox 14">
            <a:extLst>
              <a:ext uri="{FF2B5EF4-FFF2-40B4-BE49-F238E27FC236}">
                <a16:creationId xmlns:a16="http://schemas.microsoft.com/office/drawing/2014/main" id="{32C1B346-7279-471A-B32F-12C5F5819274}"/>
              </a:ext>
            </a:extLst>
          </p:cNvPr>
          <p:cNvSpPr txBox="1"/>
          <p:nvPr/>
        </p:nvSpPr>
        <p:spPr>
          <a:xfrm>
            <a:off x="9249964" y="4233181"/>
            <a:ext cx="1447832" cy="369332"/>
          </a:xfrm>
          <a:prstGeom prst="rect">
            <a:avLst/>
          </a:prstGeom>
          <a:noFill/>
        </p:spPr>
        <p:txBody>
          <a:bodyPr wrap="none" rtlCol="0">
            <a:spAutoFit/>
          </a:bodyPr>
          <a:lstStyle/>
          <a:p>
            <a:r>
              <a:rPr lang="en-US" b="1" dirty="0"/>
              <a:t>Evidence (E)</a:t>
            </a:r>
          </a:p>
        </p:txBody>
      </p:sp>
      <p:sp>
        <p:nvSpPr>
          <p:cNvPr id="18" name="TextBox 17">
            <a:extLst>
              <a:ext uri="{FF2B5EF4-FFF2-40B4-BE49-F238E27FC236}">
                <a16:creationId xmlns:a16="http://schemas.microsoft.com/office/drawing/2014/main" id="{E287D579-FB59-4738-94F3-72D7867D1DE1}"/>
              </a:ext>
            </a:extLst>
          </p:cNvPr>
          <p:cNvSpPr txBox="1"/>
          <p:nvPr/>
        </p:nvSpPr>
        <p:spPr>
          <a:xfrm>
            <a:off x="7660640" y="5015895"/>
            <a:ext cx="290464" cy="338554"/>
          </a:xfrm>
          <a:prstGeom prst="rect">
            <a:avLst/>
          </a:prstGeom>
          <a:noFill/>
        </p:spPr>
        <p:txBody>
          <a:bodyPr wrap="none" rtlCol="0">
            <a:spAutoFit/>
          </a:bodyPr>
          <a:lstStyle/>
          <a:p>
            <a:r>
              <a:rPr lang="en-US" sz="1600" dirty="0"/>
              <a:t>X</a:t>
            </a:r>
            <a:endParaRPr lang="en-US" dirty="0"/>
          </a:p>
        </p:txBody>
      </p:sp>
      <p:sp>
        <p:nvSpPr>
          <p:cNvPr id="23" name="TextBox 22">
            <a:extLst>
              <a:ext uri="{FF2B5EF4-FFF2-40B4-BE49-F238E27FC236}">
                <a16:creationId xmlns:a16="http://schemas.microsoft.com/office/drawing/2014/main" id="{98123BB9-32EC-4B8D-83D0-5DCED96556F1}"/>
              </a:ext>
            </a:extLst>
          </p:cNvPr>
          <p:cNvSpPr txBox="1"/>
          <p:nvPr/>
        </p:nvSpPr>
        <p:spPr>
          <a:xfrm>
            <a:off x="5844796" y="3413375"/>
            <a:ext cx="290464" cy="338554"/>
          </a:xfrm>
          <a:prstGeom prst="rect">
            <a:avLst/>
          </a:prstGeom>
          <a:noFill/>
        </p:spPr>
        <p:txBody>
          <a:bodyPr wrap="none" rtlCol="0">
            <a:spAutoFit/>
          </a:bodyPr>
          <a:lstStyle/>
          <a:p>
            <a:r>
              <a:rPr lang="en-US" sz="1600" dirty="0"/>
              <a:t>X</a:t>
            </a:r>
            <a:endParaRPr lang="en-US" dirty="0"/>
          </a:p>
        </p:txBody>
      </p:sp>
      <p:sp>
        <p:nvSpPr>
          <p:cNvPr id="24" name="TextBox 23">
            <a:extLst>
              <a:ext uri="{FF2B5EF4-FFF2-40B4-BE49-F238E27FC236}">
                <a16:creationId xmlns:a16="http://schemas.microsoft.com/office/drawing/2014/main" id="{35FE1D49-3127-407F-B043-1A56FC6CDC11}"/>
              </a:ext>
            </a:extLst>
          </p:cNvPr>
          <p:cNvSpPr txBox="1"/>
          <p:nvPr/>
        </p:nvSpPr>
        <p:spPr>
          <a:xfrm>
            <a:off x="7095856" y="4272723"/>
            <a:ext cx="152075" cy="338554"/>
          </a:xfrm>
          <a:prstGeom prst="rect">
            <a:avLst/>
          </a:prstGeom>
          <a:noFill/>
        </p:spPr>
        <p:txBody>
          <a:bodyPr wrap="square" rtlCol="0">
            <a:spAutoFit/>
          </a:bodyPr>
          <a:lstStyle/>
          <a:p>
            <a:r>
              <a:rPr lang="en-US" sz="1600" dirty="0"/>
              <a:t>X</a:t>
            </a:r>
            <a:endParaRPr lang="en-US" dirty="0"/>
          </a:p>
        </p:txBody>
      </p:sp>
      <p:sp>
        <p:nvSpPr>
          <p:cNvPr id="25" name="TextBox 24">
            <a:extLst>
              <a:ext uri="{FF2B5EF4-FFF2-40B4-BE49-F238E27FC236}">
                <a16:creationId xmlns:a16="http://schemas.microsoft.com/office/drawing/2014/main" id="{53EBED44-5460-4A49-B67E-E2E28F251666}"/>
              </a:ext>
            </a:extLst>
          </p:cNvPr>
          <p:cNvSpPr txBox="1"/>
          <p:nvPr/>
        </p:nvSpPr>
        <p:spPr>
          <a:xfrm>
            <a:off x="7203440" y="3241040"/>
            <a:ext cx="290464" cy="338554"/>
          </a:xfrm>
          <a:prstGeom prst="rect">
            <a:avLst/>
          </a:prstGeom>
          <a:noFill/>
        </p:spPr>
        <p:txBody>
          <a:bodyPr wrap="none" rtlCol="0">
            <a:spAutoFit/>
          </a:bodyPr>
          <a:lstStyle/>
          <a:p>
            <a:r>
              <a:rPr lang="en-US" sz="1600" dirty="0"/>
              <a:t>X</a:t>
            </a:r>
            <a:endParaRPr lang="en-US" dirty="0"/>
          </a:p>
        </p:txBody>
      </p:sp>
      <p:sp>
        <p:nvSpPr>
          <p:cNvPr id="26" name="TextBox 25">
            <a:extLst>
              <a:ext uri="{FF2B5EF4-FFF2-40B4-BE49-F238E27FC236}">
                <a16:creationId xmlns:a16="http://schemas.microsoft.com/office/drawing/2014/main" id="{53F1495C-8AA9-423A-BFC8-A40AFBEDA81D}"/>
              </a:ext>
            </a:extLst>
          </p:cNvPr>
          <p:cNvSpPr txBox="1"/>
          <p:nvPr/>
        </p:nvSpPr>
        <p:spPr>
          <a:xfrm flipV="1">
            <a:off x="2816914" y="3632176"/>
            <a:ext cx="2376943" cy="338554"/>
          </a:xfrm>
          <a:prstGeom prst="rect">
            <a:avLst/>
          </a:prstGeom>
          <a:noFill/>
        </p:spPr>
        <p:txBody>
          <a:bodyPr wrap="square" rtlCol="0">
            <a:spAutoFit/>
          </a:bodyPr>
          <a:lstStyle/>
          <a:p>
            <a:r>
              <a:rPr lang="en-US" sz="1600" dirty="0"/>
              <a:t>X</a:t>
            </a:r>
            <a:endParaRPr lang="en-US" dirty="0"/>
          </a:p>
        </p:txBody>
      </p:sp>
      <p:sp>
        <p:nvSpPr>
          <p:cNvPr id="27" name="TextBox 26">
            <a:extLst>
              <a:ext uri="{FF2B5EF4-FFF2-40B4-BE49-F238E27FC236}">
                <a16:creationId xmlns:a16="http://schemas.microsoft.com/office/drawing/2014/main" id="{2E09D5E2-C7D0-4C1F-9823-51B09182F4CE}"/>
              </a:ext>
            </a:extLst>
          </p:cNvPr>
          <p:cNvSpPr txBox="1"/>
          <p:nvPr/>
        </p:nvSpPr>
        <p:spPr>
          <a:xfrm>
            <a:off x="5260361" y="4158010"/>
            <a:ext cx="290464" cy="338554"/>
          </a:xfrm>
          <a:prstGeom prst="rect">
            <a:avLst/>
          </a:prstGeom>
          <a:noFill/>
        </p:spPr>
        <p:txBody>
          <a:bodyPr wrap="none" rtlCol="0">
            <a:spAutoFit/>
          </a:bodyPr>
          <a:lstStyle/>
          <a:p>
            <a:r>
              <a:rPr lang="en-US" sz="1600" dirty="0"/>
              <a:t>X</a:t>
            </a:r>
            <a:endParaRPr lang="en-US" dirty="0"/>
          </a:p>
        </p:txBody>
      </p:sp>
      <p:sp>
        <p:nvSpPr>
          <p:cNvPr id="28" name="TextBox 27">
            <a:extLst>
              <a:ext uri="{FF2B5EF4-FFF2-40B4-BE49-F238E27FC236}">
                <a16:creationId xmlns:a16="http://schemas.microsoft.com/office/drawing/2014/main" id="{85B457ED-4C8E-484D-AAD1-2D3A9BBFD341}"/>
              </a:ext>
            </a:extLst>
          </p:cNvPr>
          <p:cNvSpPr txBox="1"/>
          <p:nvPr/>
        </p:nvSpPr>
        <p:spPr>
          <a:xfrm>
            <a:off x="7660640" y="3698240"/>
            <a:ext cx="290464" cy="338554"/>
          </a:xfrm>
          <a:prstGeom prst="rect">
            <a:avLst/>
          </a:prstGeom>
          <a:noFill/>
        </p:spPr>
        <p:txBody>
          <a:bodyPr wrap="none" rtlCol="0">
            <a:spAutoFit/>
          </a:bodyPr>
          <a:lstStyle/>
          <a:p>
            <a:r>
              <a:rPr lang="en-US" sz="1600" dirty="0"/>
              <a:t>X</a:t>
            </a:r>
            <a:endParaRPr lang="en-US" dirty="0"/>
          </a:p>
        </p:txBody>
      </p:sp>
      <p:sp>
        <p:nvSpPr>
          <p:cNvPr id="29" name="TextBox 28">
            <a:extLst>
              <a:ext uri="{FF2B5EF4-FFF2-40B4-BE49-F238E27FC236}">
                <a16:creationId xmlns:a16="http://schemas.microsoft.com/office/drawing/2014/main" id="{96DE1377-6AB3-4595-80FC-72F2B78FAA32}"/>
              </a:ext>
            </a:extLst>
          </p:cNvPr>
          <p:cNvSpPr txBox="1"/>
          <p:nvPr/>
        </p:nvSpPr>
        <p:spPr>
          <a:xfrm>
            <a:off x="8262448" y="2190016"/>
            <a:ext cx="290464" cy="338554"/>
          </a:xfrm>
          <a:prstGeom prst="rect">
            <a:avLst/>
          </a:prstGeom>
          <a:noFill/>
        </p:spPr>
        <p:txBody>
          <a:bodyPr wrap="none" rtlCol="0">
            <a:spAutoFit/>
          </a:bodyPr>
          <a:lstStyle/>
          <a:p>
            <a:r>
              <a:rPr lang="en-US" sz="1600" dirty="0"/>
              <a:t>X</a:t>
            </a:r>
            <a:endParaRPr lang="en-US" dirty="0"/>
          </a:p>
        </p:txBody>
      </p:sp>
      <p:sp>
        <p:nvSpPr>
          <p:cNvPr id="30" name="TextBox 29">
            <a:extLst>
              <a:ext uri="{FF2B5EF4-FFF2-40B4-BE49-F238E27FC236}">
                <a16:creationId xmlns:a16="http://schemas.microsoft.com/office/drawing/2014/main" id="{12C88682-2705-4AF4-BDD7-494575E051E7}"/>
              </a:ext>
            </a:extLst>
          </p:cNvPr>
          <p:cNvSpPr txBox="1"/>
          <p:nvPr/>
        </p:nvSpPr>
        <p:spPr>
          <a:xfrm>
            <a:off x="4377821" y="2802801"/>
            <a:ext cx="290464" cy="338554"/>
          </a:xfrm>
          <a:prstGeom prst="rect">
            <a:avLst/>
          </a:prstGeom>
          <a:noFill/>
        </p:spPr>
        <p:txBody>
          <a:bodyPr wrap="none" rtlCol="0">
            <a:spAutoFit/>
          </a:bodyPr>
          <a:lstStyle/>
          <a:p>
            <a:r>
              <a:rPr lang="en-US" sz="1600" dirty="0"/>
              <a:t>X</a:t>
            </a:r>
            <a:endParaRPr lang="en-US" dirty="0"/>
          </a:p>
        </p:txBody>
      </p:sp>
      <p:sp>
        <p:nvSpPr>
          <p:cNvPr id="31" name="TextBox 30">
            <a:extLst>
              <a:ext uri="{FF2B5EF4-FFF2-40B4-BE49-F238E27FC236}">
                <a16:creationId xmlns:a16="http://schemas.microsoft.com/office/drawing/2014/main" id="{C03B349F-75BB-4858-9F81-4D6E492B49AA}"/>
              </a:ext>
            </a:extLst>
          </p:cNvPr>
          <p:cNvSpPr txBox="1"/>
          <p:nvPr/>
        </p:nvSpPr>
        <p:spPr>
          <a:xfrm>
            <a:off x="3271520" y="4653280"/>
            <a:ext cx="284052" cy="369332"/>
          </a:xfrm>
          <a:prstGeom prst="rect">
            <a:avLst/>
          </a:prstGeom>
          <a:noFill/>
        </p:spPr>
        <p:txBody>
          <a:bodyPr wrap="none" rtlCol="0">
            <a:spAutoFit/>
          </a:bodyPr>
          <a:lstStyle/>
          <a:p>
            <a:r>
              <a:rPr lang="en-US" dirty="0"/>
              <a:t>x</a:t>
            </a:r>
          </a:p>
        </p:txBody>
      </p:sp>
      <p:sp>
        <p:nvSpPr>
          <p:cNvPr id="32" name="TextBox 31">
            <a:extLst>
              <a:ext uri="{FF2B5EF4-FFF2-40B4-BE49-F238E27FC236}">
                <a16:creationId xmlns:a16="http://schemas.microsoft.com/office/drawing/2014/main" id="{79193A43-F43B-4466-8FC3-0FAEA7CF3820}"/>
              </a:ext>
            </a:extLst>
          </p:cNvPr>
          <p:cNvSpPr txBox="1"/>
          <p:nvPr/>
        </p:nvSpPr>
        <p:spPr>
          <a:xfrm>
            <a:off x="5643362" y="5765375"/>
            <a:ext cx="284052" cy="369332"/>
          </a:xfrm>
          <a:prstGeom prst="rect">
            <a:avLst/>
          </a:prstGeom>
          <a:noFill/>
        </p:spPr>
        <p:txBody>
          <a:bodyPr wrap="none" rtlCol="0">
            <a:spAutoFit/>
          </a:bodyPr>
          <a:lstStyle/>
          <a:p>
            <a:r>
              <a:rPr lang="en-US" dirty="0"/>
              <a:t>x</a:t>
            </a:r>
          </a:p>
        </p:txBody>
      </p:sp>
      <p:sp>
        <p:nvSpPr>
          <p:cNvPr id="33" name="TextBox 32">
            <a:extLst>
              <a:ext uri="{FF2B5EF4-FFF2-40B4-BE49-F238E27FC236}">
                <a16:creationId xmlns:a16="http://schemas.microsoft.com/office/drawing/2014/main" id="{30016236-96C4-4FDC-992C-54953004A070}"/>
              </a:ext>
            </a:extLst>
          </p:cNvPr>
          <p:cNvSpPr txBox="1"/>
          <p:nvPr/>
        </p:nvSpPr>
        <p:spPr>
          <a:xfrm>
            <a:off x="3321865" y="3386659"/>
            <a:ext cx="284052" cy="369332"/>
          </a:xfrm>
          <a:prstGeom prst="rect">
            <a:avLst/>
          </a:prstGeom>
          <a:noFill/>
        </p:spPr>
        <p:txBody>
          <a:bodyPr wrap="none" rtlCol="0">
            <a:spAutoFit/>
          </a:bodyPr>
          <a:lstStyle/>
          <a:p>
            <a:r>
              <a:rPr lang="en-US" dirty="0"/>
              <a:t>x</a:t>
            </a:r>
          </a:p>
        </p:txBody>
      </p:sp>
      <p:sp>
        <p:nvSpPr>
          <p:cNvPr id="34" name="TextBox 33">
            <a:extLst>
              <a:ext uri="{FF2B5EF4-FFF2-40B4-BE49-F238E27FC236}">
                <a16:creationId xmlns:a16="http://schemas.microsoft.com/office/drawing/2014/main" id="{92325F89-FF1A-49D1-B3B1-6FBA56F01EA0}"/>
              </a:ext>
            </a:extLst>
          </p:cNvPr>
          <p:cNvSpPr txBox="1"/>
          <p:nvPr/>
        </p:nvSpPr>
        <p:spPr>
          <a:xfrm>
            <a:off x="2674888" y="4815840"/>
            <a:ext cx="284052" cy="369332"/>
          </a:xfrm>
          <a:prstGeom prst="rect">
            <a:avLst/>
          </a:prstGeom>
          <a:noFill/>
        </p:spPr>
        <p:txBody>
          <a:bodyPr wrap="none" rtlCol="0">
            <a:spAutoFit/>
          </a:bodyPr>
          <a:lstStyle/>
          <a:p>
            <a:r>
              <a:rPr lang="en-US" dirty="0"/>
              <a:t>x</a:t>
            </a:r>
          </a:p>
        </p:txBody>
      </p:sp>
      <p:sp>
        <p:nvSpPr>
          <p:cNvPr id="35" name="TextBox 34">
            <a:extLst>
              <a:ext uri="{FF2B5EF4-FFF2-40B4-BE49-F238E27FC236}">
                <a16:creationId xmlns:a16="http://schemas.microsoft.com/office/drawing/2014/main" id="{15469E60-C6B4-460C-BF5E-C1CD3CE6461E}"/>
              </a:ext>
            </a:extLst>
          </p:cNvPr>
          <p:cNvSpPr txBox="1"/>
          <p:nvPr/>
        </p:nvSpPr>
        <p:spPr>
          <a:xfrm>
            <a:off x="3659757" y="4193336"/>
            <a:ext cx="284052" cy="369332"/>
          </a:xfrm>
          <a:prstGeom prst="rect">
            <a:avLst/>
          </a:prstGeom>
          <a:noFill/>
        </p:spPr>
        <p:txBody>
          <a:bodyPr wrap="none" rtlCol="0">
            <a:spAutoFit/>
          </a:bodyPr>
          <a:lstStyle/>
          <a:p>
            <a:r>
              <a:rPr lang="en-US" dirty="0"/>
              <a:t>x</a:t>
            </a:r>
          </a:p>
        </p:txBody>
      </p:sp>
      <p:sp>
        <p:nvSpPr>
          <p:cNvPr id="36" name="TextBox 35">
            <a:extLst>
              <a:ext uri="{FF2B5EF4-FFF2-40B4-BE49-F238E27FC236}">
                <a16:creationId xmlns:a16="http://schemas.microsoft.com/office/drawing/2014/main" id="{2E1D1BC3-1F18-4F22-BCF3-C0350674FBC3}"/>
              </a:ext>
            </a:extLst>
          </p:cNvPr>
          <p:cNvSpPr txBox="1"/>
          <p:nvPr/>
        </p:nvSpPr>
        <p:spPr>
          <a:xfrm>
            <a:off x="4033520" y="5415280"/>
            <a:ext cx="284052" cy="369332"/>
          </a:xfrm>
          <a:prstGeom prst="rect">
            <a:avLst/>
          </a:prstGeom>
          <a:noFill/>
        </p:spPr>
        <p:txBody>
          <a:bodyPr wrap="none" rtlCol="0">
            <a:spAutoFit/>
          </a:bodyPr>
          <a:lstStyle/>
          <a:p>
            <a:r>
              <a:rPr lang="en-US" dirty="0"/>
              <a:t>x</a:t>
            </a:r>
          </a:p>
        </p:txBody>
      </p:sp>
      <p:sp>
        <p:nvSpPr>
          <p:cNvPr id="37" name="TextBox 36">
            <a:extLst>
              <a:ext uri="{FF2B5EF4-FFF2-40B4-BE49-F238E27FC236}">
                <a16:creationId xmlns:a16="http://schemas.microsoft.com/office/drawing/2014/main" id="{46DFB9D7-0001-48FE-9B39-5AE3AEC2B02D}"/>
              </a:ext>
            </a:extLst>
          </p:cNvPr>
          <p:cNvSpPr txBox="1"/>
          <p:nvPr/>
        </p:nvSpPr>
        <p:spPr>
          <a:xfrm>
            <a:off x="2215094" y="2359293"/>
            <a:ext cx="284052" cy="369332"/>
          </a:xfrm>
          <a:prstGeom prst="rect">
            <a:avLst/>
          </a:prstGeom>
          <a:noFill/>
        </p:spPr>
        <p:txBody>
          <a:bodyPr wrap="none" rtlCol="0">
            <a:spAutoFit/>
          </a:bodyPr>
          <a:lstStyle/>
          <a:p>
            <a:r>
              <a:rPr lang="en-US" dirty="0"/>
              <a:t>x</a:t>
            </a:r>
          </a:p>
        </p:txBody>
      </p:sp>
      <p:sp>
        <p:nvSpPr>
          <p:cNvPr id="38" name="TextBox 37">
            <a:extLst>
              <a:ext uri="{FF2B5EF4-FFF2-40B4-BE49-F238E27FC236}">
                <a16:creationId xmlns:a16="http://schemas.microsoft.com/office/drawing/2014/main" id="{21050046-9E59-4334-9024-8C7EA33BED9B}"/>
              </a:ext>
            </a:extLst>
          </p:cNvPr>
          <p:cNvSpPr txBox="1"/>
          <p:nvPr/>
        </p:nvSpPr>
        <p:spPr>
          <a:xfrm>
            <a:off x="4353880" y="4958080"/>
            <a:ext cx="152400" cy="369332"/>
          </a:xfrm>
          <a:prstGeom prst="rect">
            <a:avLst/>
          </a:prstGeom>
          <a:noFill/>
        </p:spPr>
        <p:txBody>
          <a:bodyPr wrap="square" rtlCol="0">
            <a:spAutoFit/>
          </a:bodyPr>
          <a:lstStyle/>
          <a:p>
            <a:r>
              <a:rPr lang="en-US" dirty="0"/>
              <a:t>x</a:t>
            </a:r>
          </a:p>
        </p:txBody>
      </p:sp>
      <p:sp>
        <p:nvSpPr>
          <p:cNvPr id="39" name="TextBox 38">
            <a:extLst>
              <a:ext uri="{FF2B5EF4-FFF2-40B4-BE49-F238E27FC236}">
                <a16:creationId xmlns:a16="http://schemas.microsoft.com/office/drawing/2014/main" id="{8D3D8AE5-44D8-479F-83BC-9D339D50803C}"/>
              </a:ext>
            </a:extLst>
          </p:cNvPr>
          <p:cNvSpPr txBox="1"/>
          <p:nvPr/>
        </p:nvSpPr>
        <p:spPr>
          <a:xfrm>
            <a:off x="6120514" y="4857107"/>
            <a:ext cx="284052" cy="369332"/>
          </a:xfrm>
          <a:prstGeom prst="rect">
            <a:avLst/>
          </a:prstGeom>
          <a:noFill/>
        </p:spPr>
        <p:txBody>
          <a:bodyPr wrap="none" rtlCol="0">
            <a:spAutoFit/>
          </a:bodyPr>
          <a:lstStyle/>
          <a:p>
            <a:r>
              <a:rPr lang="en-US" dirty="0"/>
              <a:t>x</a:t>
            </a:r>
          </a:p>
        </p:txBody>
      </p:sp>
      <p:sp>
        <p:nvSpPr>
          <p:cNvPr id="40" name="TextBox 39">
            <a:extLst>
              <a:ext uri="{FF2B5EF4-FFF2-40B4-BE49-F238E27FC236}">
                <a16:creationId xmlns:a16="http://schemas.microsoft.com/office/drawing/2014/main" id="{96A9F6D7-05D7-4FA2-BA16-904667810D88}"/>
              </a:ext>
            </a:extLst>
          </p:cNvPr>
          <p:cNvSpPr txBox="1"/>
          <p:nvPr/>
        </p:nvSpPr>
        <p:spPr>
          <a:xfrm>
            <a:off x="2357120" y="3163412"/>
            <a:ext cx="1524776" cy="369332"/>
          </a:xfrm>
          <a:prstGeom prst="rect">
            <a:avLst/>
          </a:prstGeom>
          <a:noFill/>
        </p:spPr>
        <p:txBody>
          <a:bodyPr wrap="none" rtlCol="0">
            <a:spAutoFit/>
          </a:bodyPr>
          <a:lstStyle/>
          <a:p>
            <a:r>
              <a:rPr lang="en-US" b="1" i="1" dirty="0"/>
              <a:t>False Positive</a:t>
            </a:r>
          </a:p>
        </p:txBody>
      </p:sp>
      <p:sp>
        <p:nvSpPr>
          <p:cNvPr id="41" name="TextBox 40">
            <a:extLst>
              <a:ext uri="{FF2B5EF4-FFF2-40B4-BE49-F238E27FC236}">
                <a16:creationId xmlns:a16="http://schemas.microsoft.com/office/drawing/2014/main" id="{D0620B82-15E6-482B-8471-91E58C02EA0C}"/>
              </a:ext>
            </a:extLst>
          </p:cNvPr>
          <p:cNvSpPr txBox="1"/>
          <p:nvPr/>
        </p:nvSpPr>
        <p:spPr>
          <a:xfrm>
            <a:off x="7182285" y="5509518"/>
            <a:ext cx="1588897" cy="369332"/>
          </a:xfrm>
          <a:prstGeom prst="rect">
            <a:avLst/>
          </a:prstGeom>
          <a:noFill/>
        </p:spPr>
        <p:txBody>
          <a:bodyPr wrap="none" rtlCol="0">
            <a:spAutoFit/>
          </a:bodyPr>
          <a:lstStyle/>
          <a:p>
            <a:r>
              <a:rPr lang="en-US" b="1" i="1" dirty="0"/>
              <a:t>False Negative</a:t>
            </a:r>
          </a:p>
        </p:txBody>
      </p:sp>
      <p:sp>
        <p:nvSpPr>
          <p:cNvPr id="42" name="TextBox 41">
            <a:extLst>
              <a:ext uri="{FF2B5EF4-FFF2-40B4-BE49-F238E27FC236}">
                <a16:creationId xmlns:a16="http://schemas.microsoft.com/office/drawing/2014/main" id="{AC3F2133-AB77-4FC3-AD32-9D75B1ECDAEC}"/>
              </a:ext>
            </a:extLst>
          </p:cNvPr>
          <p:cNvSpPr txBox="1"/>
          <p:nvPr/>
        </p:nvSpPr>
        <p:spPr>
          <a:xfrm flipV="1">
            <a:off x="2969314" y="3784576"/>
            <a:ext cx="2376943" cy="338554"/>
          </a:xfrm>
          <a:prstGeom prst="rect">
            <a:avLst/>
          </a:prstGeom>
          <a:noFill/>
        </p:spPr>
        <p:txBody>
          <a:bodyPr wrap="square" rtlCol="0">
            <a:spAutoFit/>
          </a:bodyPr>
          <a:lstStyle/>
          <a:p>
            <a:r>
              <a:rPr lang="en-US" sz="1600" dirty="0"/>
              <a:t>X</a:t>
            </a:r>
            <a:endParaRPr lang="en-US" dirty="0"/>
          </a:p>
        </p:txBody>
      </p:sp>
      <p:sp>
        <p:nvSpPr>
          <p:cNvPr id="43" name="TextBox 42">
            <a:extLst>
              <a:ext uri="{FF2B5EF4-FFF2-40B4-BE49-F238E27FC236}">
                <a16:creationId xmlns:a16="http://schemas.microsoft.com/office/drawing/2014/main" id="{60C37156-49C2-4FF5-BC4D-81948F204D32}"/>
              </a:ext>
            </a:extLst>
          </p:cNvPr>
          <p:cNvSpPr txBox="1"/>
          <p:nvPr/>
        </p:nvSpPr>
        <p:spPr>
          <a:xfrm flipV="1">
            <a:off x="3121714" y="3936976"/>
            <a:ext cx="2376943" cy="338554"/>
          </a:xfrm>
          <a:prstGeom prst="rect">
            <a:avLst/>
          </a:prstGeom>
          <a:noFill/>
        </p:spPr>
        <p:txBody>
          <a:bodyPr wrap="square" rtlCol="0">
            <a:spAutoFit/>
          </a:bodyPr>
          <a:lstStyle/>
          <a:p>
            <a:r>
              <a:rPr lang="en-US" sz="1600" dirty="0"/>
              <a:t>X</a:t>
            </a:r>
            <a:endParaRPr lang="en-US" dirty="0"/>
          </a:p>
        </p:txBody>
      </p:sp>
      <p:sp>
        <p:nvSpPr>
          <p:cNvPr id="44" name="TextBox 43">
            <a:extLst>
              <a:ext uri="{FF2B5EF4-FFF2-40B4-BE49-F238E27FC236}">
                <a16:creationId xmlns:a16="http://schemas.microsoft.com/office/drawing/2014/main" id="{05B1B332-3B99-4EDB-A6F8-2612825ECBC2}"/>
              </a:ext>
            </a:extLst>
          </p:cNvPr>
          <p:cNvSpPr txBox="1"/>
          <p:nvPr/>
        </p:nvSpPr>
        <p:spPr>
          <a:xfrm flipV="1">
            <a:off x="2705163" y="3704742"/>
            <a:ext cx="2376943" cy="338554"/>
          </a:xfrm>
          <a:prstGeom prst="rect">
            <a:avLst/>
          </a:prstGeom>
          <a:noFill/>
        </p:spPr>
        <p:txBody>
          <a:bodyPr wrap="square" rtlCol="0">
            <a:spAutoFit/>
          </a:bodyPr>
          <a:lstStyle/>
          <a:p>
            <a:r>
              <a:rPr lang="en-US" sz="1600" dirty="0"/>
              <a:t>X</a:t>
            </a:r>
            <a:endParaRPr lang="en-US" dirty="0"/>
          </a:p>
        </p:txBody>
      </p:sp>
      <p:sp>
        <p:nvSpPr>
          <p:cNvPr id="45" name="TextBox 44">
            <a:extLst>
              <a:ext uri="{FF2B5EF4-FFF2-40B4-BE49-F238E27FC236}">
                <a16:creationId xmlns:a16="http://schemas.microsoft.com/office/drawing/2014/main" id="{2AF3C08C-C375-4D77-96F3-C1E0A1167B87}"/>
              </a:ext>
            </a:extLst>
          </p:cNvPr>
          <p:cNvSpPr txBox="1"/>
          <p:nvPr/>
        </p:nvSpPr>
        <p:spPr>
          <a:xfrm flipV="1">
            <a:off x="3173882" y="3662914"/>
            <a:ext cx="2376943" cy="338554"/>
          </a:xfrm>
          <a:prstGeom prst="rect">
            <a:avLst/>
          </a:prstGeom>
          <a:noFill/>
        </p:spPr>
        <p:txBody>
          <a:bodyPr wrap="square" rtlCol="0">
            <a:spAutoFit/>
          </a:bodyPr>
          <a:lstStyle/>
          <a:p>
            <a:r>
              <a:rPr lang="en-US" sz="1600" dirty="0"/>
              <a:t>X</a:t>
            </a:r>
            <a:endParaRPr lang="en-US" dirty="0"/>
          </a:p>
        </p:txBody>
      </p:sp>
      <p:sp>
        <p:nvSpPr>
          <p:cNvPr id="46" name="TextBox 45">
            <a:extLst>
              <a:ext uri="{FF2B5EF4-FFF2-40B4-BE49-F238E27FC236}">
                <a16:creationId xmlns:a16="http://schemas.microsoft.com/office/drawing/2014/main" id="{D07A2DE3-97E9-4207-9985-38B767AB6D2E}"/>
              </a:ext>
            </a:extLst>
          </p:cNvPr>
          <p:cNvSpPr txBox="1"/>
          <p:nvPr/>
        </p:nvSpPr>
        <p:spPr>
          <a:xfrm flipV="1">
            <a:off x="3426514" y="4241776"/>
            <a:ext cx="2376943" cy="338554"/>
          </a:xfrm>
          <a:prstGeom prst="rect">
            <a:avLst/>
          </a:prstGeom>
          <a:noFill/>
        </p:spPr>
        <p:txBody>
          <a:bodyPr wrap="square" rtlCol="0">
            <a:spAutoFit/>
          </a:bodyPr>
          <a:lstStyle/>
          <a:p>
            <a:r>
              <a:rPr lang="en-US" sz="1600" dirty="0"/>
              <a:t>X</a:t>
            </a:r>
            <a:endParaRPr lang="en-US" dirty="0"/>
          </a:p>
        </p:txBody>
      </p:sp>
      <p:sp>
        <p:nvSpPr>
          <p:cNvPr id="47" name="TextBox 46">
            <a:extLst>
              <a:ext uri="{FF2B5EF4-FFF2-40B4-BE49-F238E27FC236}">
                <a16:creationId xmlns:a16="http://schemas.microsoft.com/office/drawing/2014/main" id="{011208DD-2DA2-46C7-B846-E6B6184ACC94}"/>
              </a:ext>
            </a:extLst>
          </p:cNvPr>
          <p:cNvSpPr txBox="1"/>
          <p:nvPr/>
        </p:nvSpPr>
        <p:spPr>
          <a:xfrm flipV="1">
            <a:off x="3326282" y="3815314"/>
            <a:ext cx="2376943" cy="338554"/>
          </a:xfrm>
          <a:prstGeom prst="rect">
            <a:avLst/>
          </a:prstGeom>
          <a:noFill/>
        </p:spPr>
        <p:txBody>
          <a:bodyPr wrap="square" rtlCol="0">
            <a:spAutoFit/>
          </a:bodyPr>
          <a:lstStyle/>
          <a:p>
            <a:r>
              <a:rPr lang="en-US" sz="1600" dirty="0"/>
              <a:t>X</a:t>
            </a:r>
            <a:endParaRPr lang="en-US" dirty="0"/>
          </a:p>
        </p:txBody>
      </p:sp>
      <p:sp>
        <p:nvSpPr>
          <p:cNvPr id="48" name="TextBox 47">
            <a:extLst>
              <a:ext uri="{FF2B5EF4-FFF2-40B4-BE49-F238E27FC236}">
                <a16:creationId xmlns:a16="http://schemas.microsoft.com/office/drawing/2014/main" id="{374742CE-BFFE-4B36-AA08-80E299DA65B4}"/>
              </a:ext>
            </a:extLst>
          </p:cNvPr>
          <p:cNvSpPr txBox="1"/>
          <p:nvPr/>
        </p:nvSpPr>
        <p:spPr>
          <a:xfrm flipV="1">
            <a:off x="2810459" y="4007796"/>
            <a:ext cx="2376943" cy="338554"/>
          </a:xfrm>
          <a:prstGeom prst="rect">
            <a:avLst/>
          </a:prstGeom>
          <a:noFill/>
        </p:spPr>
        <p:txBody>
          <a:bodyPr wrap="square" rtlCol="0">
            <a:spAutoFit/>
          </a:bodyPr>
          <a:lstStyle/>
          <a:p>
            <a:r>
              <a:rPr lang="en-US" sz="1600" dirty="0"/>
              <a:t>X</a:t>
            </a:r>
            <a:endParaRPr lang="en-US" dirty="0"/>
          </a:p>
        </p:txBody>
      </p:sp>
      <p:sp>
        <p:nvSpPr>
          <p:cNvPr id="49" name="TextBox 48">
            <a:extLst>
              <a:ext uri="{FF2B5EF4-FFF2-40B4-BE49-F238E27FC236}">
                <a16:creationId xmlns:a16="http://schemas.microsoft.com/office/drawing/2014/main" id="{1D62EE99-C21B-443C-A7DF-486CDC03DB1C}"/>
              </a:ext>
            </a:extLst>
          </p:cNvPr>
          <p:cNvSpPr txBox="1"/>
          <p:nvPr/>
        </p:nvSpPr>
        <p:spPr>
          <a:xfrm>
            <a:off x="2367494" y="2511693"/>
            <a:ext cx="284052" cy="369332"/>
          </a:xfrm>
          <a:prstGeom prst="rect">
            <a:avLst/>
          </a:prstGeom>
          <a:noFill/>
        </p:spPr>
        <p:txBody>
          <a:bodyPr wrap="none" rtlCol="0">
            <a:spAutoFit/>
          </a:bodyPr>
          <a:lstStyle/>
          <a:p>
            <a:r>
              <a:rPr lang="en-US" dirty="0"/>
              <a:t>x</a:t>
            </a:r>
          </a:p>
        </p:txBody>
      </p:sp>
      <p:sp>
        <p:nvSpPr>
          <p:cNvPr id="50" name="TextBox 49">
            <a:extLst>
              <a:ext uri="{FF2B5EF4-FFF2-40B4-BE49-F238E27FC236}">
                <a16:creationId xmlns:a16="http://schemas.microsoft.com/office/drawing/2014/main" id="{24E90219-A003-438E-9EB1-F616EAF9DDA4}"/>
              </a:ext>
            </a:extLst>
          </p:cNvPr>
          <p:cNvSpPr txBox="1"/>
          <p:nvPr/>
        </p:nvSpPr>
        <p:spPr>
          <a:xfrm>
            <a:off x="2987468" y="2439813"/>
            <a:ext cx="284052" cy="369332"/>
          </a:xfrm>
          <a:prstGeom prst="rect">
            <a:avLst/>
          </a:prstGeom>
          <a:noFill/>
        </p:spPr>
        <p:txBody>
          <a:bodyPr wrap="none" rtlCol="0">
            <a:spAutoFit/>
          </a:bodyPr>
          <a:lstStyle/>
          <a:p>
            <a:r>
              <a:rPr lang="en-US" dirty="0"/>
              <a:t>x</a:t>
            </a:r>
          </a:p>
        </p:txBody>
      </p:sp>
      <p:sp>
        <p:nvSpPr>
          <p:cNvPr id="51" name="TextBox 50">
            <a:extLst>
              <a:ext uri="{FF2B5EF4-FFF2-40B4-BE49-F238E27FC236}">
                <a16:creationId xmlns:a16="http://schemas.microsoft.com/office/drawing/2014/main" id="{447E12B3-F6C1-45AB-9AF1-68E8D13FAB55}"/>
              </a:ext>
            </a:extLst>
          </p:cNvPr>
          <p:cNvSpPr txBox="1"/>
          <p:nvPr/>
        </p:nvSpPr>
        <p:spPr>
          <a:xfrm>
            <a:off x="3384846" y="2766081"/>
            <a:ext cx="284052" cy="369332"/>
          </a:xfrm>
          <a:prstGeom prst="rect">
            <a:avLst/>
          </a:prstGeom>
          <a:noFill/>
        </p:spPr>
        <p:txBody>
          <a:bodyPr wrap="none" rtlCol="0">
            <a:spAutoFit/>
          </a:bodyPr>
          <a:lstStyle/>
          <a:p>
            <a:r>
              <a:rPr lang="en-US" dirty="0"/>
              <a:t>x</a:t>
            </a:r>
          </a:p>
        </p:txBody>
      </p:sp>
      <p:sp>
        <p:nvSpPr>
          <p:cNvPr id="52" name="TextBox 51">
            <a:extLst>
              <a:ext uri="{FF2B5EF4-FFF2-40B4-BE49-F238E27FC236}">
                <a16:creationId xmlns:a16="http://schemas.microsoft.com/office/drawing/2014/main" id="{3E4A35BD-556E-438E-BD61-8E4E94566658}"/>
              </a:ext>
            </a:extLst>
          </p:cNvPr>
          <p:cNvSpPr txBox="1"/>
          <p:nvPr/>
        </p:nvSpPr>
        <p:spPr>
          <a:xfrm>
            <a:off x="2090866" y="3098987"/>
            <a:ext cx="284052" cy="369332"/>
          </a:xfrm>
          <a:prstGeom prst="rect">
            <a:avLst/>
          </a:prstGeom>
          <a:noFill/>
        </p:spPr>
        <p:txBody>
          <a:bodyPr wrap="none" rtlCol="0">
            <a:spAutoFit/>
          </a:bodyPr>
          <a:lstStyle/>
          <a:p>
            <a:r>
              <a:rPr lang="en-US" dirty="0"/>
              <a:t>x</a:t>
            </a:r>
          </a:p>
        </p:txBody>
      </p:sp>
      <p:sp>
        <p:nvSpPr>
          <p:cNvPr id="53" name="TextBox 52">
            <a:extLst>
              <a:ext uri="{FF2B5EF4-FFF2-40B4-BE49-F238E27FC236}">
                <a16:creationId xmlns:a16="http://schemas.microsoft.com/office/drawing/2014/main" id="{F32A866E-7E9E-4567-A695-29F14E16FFA8}"/>
              </a:ext>
            </a:extLst>
          </p:cNvPr>
          <p:cNvSpPr txBox="1"/>
          <p:nvPr/>
        </p:nvSpPr>
        <p:spPr>
          <a:xfrm>
            <a:off x="3780183" y="3171741"/>
            <a:ext cx="588424" cy="369332"/>
          </a:xfrm>
          <a:prstGeom prst="rect">
            <a:avLst/>
          </a:prstGeom>
          <a:noFill/>
        </p:spPr>
        <p:txBody>
          <a:bodyPr wrap="square" rtlCol="0">
            <a:spAutoFit/>
          </a:bodyPr>
          <a:lstStyle/>
          <a:p>
            <a:r>
              <a:rPr lang="en-US" dirty="0"/>
              <a:t>x</a:t>
            </a:r>
          </a:p>
        </p:txBody>
      </p:sp>
      <p:sp>
        <p:nvSpPr>
          <p:cNvPr id="54" name="TextBox 53">
            <a:extLst>
              <a:ext uri="{FF2B5EF4-FFF2-40B4-BE49-F238E27FC236}">
                <a16:creationId xmlns:a16="http://schemas.microsoft.com/office/drawing/2014/main" id="{7C4A45DF-B8D8-475C-AECB-D1DD1A32B190}"/>
              </a:ext>
            </a:extLst>
          </p:cNvPr>
          <p:cNvSpPr txBox="1"/>
          <p:nvPr/>
        </p:nvSpPr>
        <p:spPr>
          <a:xfrm>
            <a:off x="3354828" y="2282858"/>
            <a:ext cx="284052" cy="369332"/>
          </a:xfrm>
          <a:prstGeom prst="rect">
            <a:avLst/>
          </a:prstGeom>
          <a:noFill/>
        </p:spPr>
        <p:txBody>
          <a:bodyPr wrap="none" rtlCol="0">
            <a:spAutoFit/>
          </a:bodyPr>
          <a:lstStyle/>
          <a:p>
            <a:r>
              <a:rPr lang="en-US" dirty="0"/>
              <a:t>x</a:t>
            </a:r>
          </a:p>
        </p:txBody>
      </p:sp>
      <p:sp>
        <p:nvSpPr>
          <p:cNvPr id="55" name="TextBox 54">
            <a:extLst>
              <a:ext uri="{FF2B5EF4-FFF2-40B4-BE49-F238E27FC236}">
                <a16:creationId xmlns:a16="http://schemas.microsoft.com/office/drawing/2014/main" id="{CECF72ED-E1E0-436D-8AB0-9C534FAD19A2}"/>
              </a:ext>
            </a:extLst>
          </p:cNvPr>
          <p:cNvSpPr txBox="1"/>
          <p:nvPr/>
        </p:nvSpPr>
        <p:spPr>
          <a:xfrm>
            <a:off x="3292268" y="2744613"/>
            <a:ext cx="284052" cy="369332"/>
          </a:xfrm>
          <a:prstGeom prst="rect">
            <a:avLst/>
          </a:prstGeom>
          <a:noFill/>
        </p:spPr>
        <p:txBody>
          <a:bodyPr wrap="none" rtlCol="0">
            <a:spAutoFit/>
          </a:bodyPr>
          <a:lstStyle/>
          <a:p>
            <a:r>
              <a:rPr lang="en-US" dirty="0"/>
              <a:t>x</a:t>
            </a:r>
          </a:p>
        </p:txBody>
      </p:sp>
      <p:sp>
        <p:nvSpPr>
          <p:cNvPr id="56" name="TextBox 55">
            <a:extLst>
              <a:ext uri="{FF2B5EF4-FFF2-40B4-BE49-F238E27FC236}">
                <a16:creationId xmlns:a16="http://schemas.microsoft.com/office/drawing/2014/main" id="{66EAEBC3-4535-4624-99ED-BAD572BD4B1E}"/>
              </a:ext>
            </a:extLst>
          </p:cNvPr>
          <p:cNvSpPr txBox="1"/>
          <p:nvPr/>
        </p:nvSpPr>
        <p:spPr>
          <a:xfrm>
            <a:off x="6410206" y="2054386"/>
            <a:ext cx="290464" cy="338554"/>
          </a:xfrm>
          <a:prstGeom prst="rect">
            <a:avLst/>
          </a:prstGeom>
          <a:noFill/>
        </p:spPr>
        <p:txBody>
          <a:bodyPr wrap="none" rtlCol="0">
            <a:spAutoFit/>
          </a:bodyPr>
          <a:lstStyle/>
          <a:p>
            <a:r>
              <a:rPr lang="en-US" sz="1600" dirty="0"/>
              <a:t>X</a:t>
            </a:r>
            <a:endParaRPr lang="en-US" dirty="0"/>
          </a:p>
        </p:txBody>
      </p:sp>
      <p:sp>
        <p:nvSpPr>
          <p:cNvPr id="57" name="TextBox 56">
            <a:extLst>
              <a:ext uri="{FF2B5EF4-FFF2-40B4-BE49-F238E27FC236}">
                <a16:creationId xmlns:a16="http://schemas.microsoft.com/office/drawing/2014/main" id="{79424DA4-1D9B-4BE9-81A3-2089A476614C}"/>
              </a:ext>
            </a:extLst>
          </p:cNvPr>
          <p:cNvSpPr txBox="1"/>
          <p:nvPr/>
        </p:nvSpPr>
        <p:spPr>
          <a:xfrm>
            <a:off x="7198350" y="2780112"/>
            <a:ext cx="290464" cy="338554"/>
          </a:xfrm>
          <a:prstGeom prst="rect">
            <a:avLst/>
          </a:prstGeom>
          <a:noFill/>
        </p:spPr>
        <p:txBody>
          <a:bodyPr wrap="none" rtlCol="0">
            <a:spAutoFit/>
          </a:bodyPr>
          <a:lstStyle/>
          <a:p>
            <a:r>
              <a:rPr lang="en-US" sz="1600" dirty="0"/>
              <a:t>X</a:t>
            </a:r>
            <a:endParaRPr lang="en-US" dirty="0"/>
          </a:p>
        </p:txBody>
      </p:sp>
      <p:sp>
        <p:nvSpPr>
          <p:cNvPr id="58" name="TextBox 57">
            <a:extLst>
              <a:ext uri="{FF2B5EF4-FFF2-40B4-BE49-F238E27FC236}">
                <a16:creationId xmlns:a16="http://schemas.microsoft.com/office/drawing/2014/main" id="{E93FB6BA-6281-4C9D-8E33-5DF2F66C82F8}"/>
              </a:ext>
            </a:extLst>
          </p:cNvPr>
          <p:cNvSpPr txBox="1"/>
          <p:nvPr/>
        </p:nvSpPr>
        <p:spPr>
          <a:xfrm>
            <a:off x="8719648" y="2647216"/>
            <a:ext cx="290464" cy="338554"/>
          </a:xfrm>
          <a:prstGeom prst="rect">
            <a:avLst/>
          </a:prstGeom>
          <a:noFill/>
        </p:spPr>
        <p:txBody>
          <a:bodyPr wrap="none" rtlCol="0">
            <a:spAutoFit/>
          </a:bodyPr>
          <a:lstStyle/>
          <a:p>
            <a:r>
              <a:rPr lang="en-US" sz="1600" dirty="0"/>
              <a:t>X</a:t>
            </a:r>
            <a:endParaRPr lang="en-US" dirty="0"/>
          </a:p>
        </p:txBody>
      </p:sp>
      <p:sp>
        <p:nvSpPr>
          <p:cNvPr id="59" name="TextBox 58">
            <a:extLst>
              <a:ext uri="{FF2B5EF4-FFF2-40B4-BE49-F238E27FC236}">
                <a16:creationId xmlns:a16="http://schemas.microsoft.com/office/drawing/2014/main" id="{4E24BE24-0F61-4E84-BF94-EB8A2ADF3BDA}"/>
              </a:ext>
            </a:extLst>
          </p:cNvPr>
          <p:cNvSpPr txBox="1"/>
          <p:nvPr/>
        </p:nvSpPr>
        <p:spPr>
          <a:xfrm>
            <a:off x="5549665" y="2850435"/>
            <a:ext cx="290464" cy="338554"/>
          </a:xfrm>
          <a:prstGeom prst="rect">
            <a:avLst/>
          </a:prstGeom>
          <a:noFill/>
        </p:spPr>
        <p:txBody>
          <a:bodyPr wrap="none" rtlCol="0">
            <a:spAutoFit/>
          </a:bodyPr>
          <a:lstStyle/>
          <a:p>
            <a:r>
              <a:rPr lang="en-US" sz="1600" dirty="0"/>
              <a:t>X</a:t>
            </a:r>
            <a:endParaRPr lang="en-US" dirty="0"/>
          </a:p>
        </p:txBody>
      </p:sp>
      <p:sp>
        <p:nvSpPr>
          <p:cNvPr id="60" name="TextBox 59">
            <a:extLst>
              <a:ext uri="{FF2B5EF4-FFF2-40B4-BE49-F238E27FC236}">
                <a16:creationId xmlns:a16="http://schemas.microsoft.com/office/drawing/2014/main" id="{F1F6A934-CBAA-4CB2-8026-786A362BD4B8}"/>
              </a:ext>
            </a:extLst>
          </p:cNvPr>
          <p:cNvSpPr txBox="1"/>
          <p:nvPr/>
        </p:nvSpPr>
        <p:spPr>
          <a:xfrm>
            <a:off x="5803457" y="2464038"/>
            <a:ext cx="290464" cy="338554"/>
          </a:xfrm>
          <a:prstGeom prst="rect">
            <a:avLst/>
          </a:prstGeom>
          <a:noFill/>
        </p:spPr>
        <p:txBody>
          <a:bodyPr wrap="none" rtlCol="0">
            <a:spAutoFit/>
          </a:bodyPr>
          <a:lstStyle/>
          <a:p>
            <a:r>
              <a:rPr lang="en-US" sz="1600" dirty="0"/>
              <a:t>X</a:t>
            </a:r>
            <a:endParaRPr lang="en-US" dirty="0"/>
          </a:p>
        </p:txBody>
      </p:sp>
      <p:sp>
        <p:nvSpPr>
          <p:cNvPr id="65" name="TextBox 64">
            <a:extLst>
              <a:ext uri="{FF2B5EF4-FFF2-40B4-BE49-F238E27FC236}">
                <a16:creationId xmlns:a16="http://schemas.microsoft.com/office/drawing/2014/main" id="{5D302A39-8971-4787-9C05-F68882635D05}"/>
              </a:ext>
            </a:extLst>
          </p:cNvPr>
          <p:cNvSpPr txBox="1"/>
          <p:nvPr/>
        </p:nvSpPr>
        <p:spPr>
          <a:xfrm>
            <a:off x="2380462" y="5016343"/>
            <a:ext cx="284052" cy="369332"/>
          </a:xfrm>
          <a:prstGeom prst="rect">
            <a:avLst/>
          </a:prstGeom>
          <a:noFill/>
        </p:spPr>
        <p:txBody>
          <a:bodyPr wrap="none" rtlCol="0">
            <a:spAutoFit/>
          </a:bodyPr>
          <a:lstStyle/>
          <a:p>
            <a:r>
              <a:rPr lang="en-US" dirty="0"/>
              <a:t>x</a:t>
            </a:r>
          </a:p>
        </p:txBody>
      </p:sp>
      <p:sp>
        <p:nvSpPr>
          <p:cNvPr id="66" name="TextBox 65">
            <a:extLst>
              <a:ext uri="{FF2B5EF4-FFF2-40B4-BE49-F238E27FC236}">
                <a16:creationId xmlns:a16="http://schemas.microsoft.com/office/drawing/2014/main" id="{D39C90ED-B7BB-4C88-B378-A6870A698244}"/>
              </a:ext>
            </a:extLst>
          </p:cNvPr>
          <p:cNvSpPr txBox="1"/>
          <p:nvPr/>
        </p:nvSpPr>
        <p:spPr>
          <a:xfrm>
            <a:off x="2289112" y="4124222"/>
            <a:ext cx="284052" cy="369332"/>
          </a:xfrm>
          <a:prstGeom prst="rect">
            <a:avLst/>
          </a:prstGeom>
          <a:noFill/>
        </p:spPr>
        <p:txBody>
          <a:bodyPr wrap="none" rtlCol="0">
            <a:spAutoFit/>
          </a:bodyPr>
          <a:lstStyle/>
          <a:p>
            <a:r>
              <a:rPr lang="en-US" dirty="0"/>
              <a:t>x</a:t>
            </a:r>
          </a:p>
        </p:txBody>
      </p:sp>
      <p:sp>
        <p:nvSpPr>
          <p:cNvPr id="67" name="TextBox 66">
            <a:extLst>
              <a:ext uri="{FF2B5EF4-FFF2-40B4-BE49-F238E27FC236}">
                <a16:creationId xmlns:a16="http://schemas.microsoft.com/office/drawing/2014/main" id="{A7C4A52B-A571-4AE1-ABA0-357FE886D235}"/>
              </a:ext>
            </a:extLst>
          </p:cNvPr>
          <p:cNvSpPr txBox="1"/>
          <p:nvPr/>
        </p:nvSpPr>
        <p:spPr>
          <a:xfrm>
            <a:off x="3132088" y="5273040"/>
            <a:ext cx="284052" cy="369332"/>
          </a:xfrm>
          <a:prstGeom prst="rect">
            <a:avLst/>
          </a:prstGeom>
          <a:noFill/>
        </p:spPr>
        <p:txBody>
          <a:bodyPr wrap="none" rtlCol="0">
            <a:spAutoFit/>
          </a:bodyPr>
          <a:lstStyle/>
          <a:p>
            <a:r>
              <a:rPr lang="en-US" dirty="0"/>
              <a:t>x</a:t>
            </a:r>
          </a:p>
        </p:txBody>
      </p:sp>
      <p:sp>
        <p:nvSpPr>
          <p:cNvPr id="68" name="TextBox 67">
            <a:extLst>
              <a:ext uri="{FF2B5EF4-FFF2-40B4-BE49-F238E27FC236}">
                <a16:creationId xmlns:a16="http://schemas.microsoft.com/office/drawing/2014/main" id="{57F1BFEF-4740-43C1-A7A0-0DF981B428E1}"/>
              </a:ext>
            </a:extLst>
          </p:cNvPr>
          <p:cNvSpPr txBox="1"/>
          <p:nvPr/>
        </p:nvSpPr>
        <p:spPr>
          <a:xfrm>
            <a:off x="3638822" y="4773414"/>
            <a:ext cx="284052" cy="369332"/>
          </a:xfrm>
          <a:prstGeom prst="rect">
            <a:avLst/>
          </a:prstGeom>
          <a:noFill/>
        </p:spPr>
        <p:txBody>
          <a:bodyPr wrap="none" rtlCol="0">
            <a:spAutoFit/>
          </a:bodyPr>
          <a:lstStyle/>
          <a:p>
            <a:r>
              <a:rPr lang="en-US" dirty="0"/>
              <a:t>x</a:t>
            </a:r>
          </a:p>
        </p:txBody>
      </p:sp>
      <p:sp>
        <p:nvSpPr>
          <p:cNvPr id="69" name="TextBox 68">
            <a:extLst>
              <a:ext uri="{FF2B5EF4-FFF2-40B4-BE49-F238E27FC236}">
                <a16:creationId xmlns:a16="http://schemas.microsoft.com/office/drawing/2014/main" id="{BF1C99CB-F56F-479B-B8A2-8EA5FA9A4061}"/>
              </a:ext>
            </a:extLst>
          </p:cNvPr>
          <p:cNvSpPr txBox="1"/>
          <p:nvPr/>
        </p:nvSpPr>
        <p:spPr>
          <a:xfrm>
            <a:off x="3576320" y="4958080"/>
            <a:ext cx="284052" cy="369332"/>
          </a:xfrm>
          <a:prstGeom prst="rect">
            <a:avLst/>
          </a:prstGeom>
          <a:noFill/>
        </p:spPr>
        <p:txBody>
          <a:bodyPr wrap="none" rtlCol="0">
            <a:spAutoFit/>
          </a:bodyPr>
          <a:lstStyle/>
          <a:p>
            <a:r>
              <a:rPr lang="en-US" dirty="0"/>
              <a:t>x</a:t>
            </a:r>
          </a:p>
        </p:txBody>
      </p:sp>
      <p:sp>
        <p:nvSpPr>
          <p:cNvPr id="70" name="TextBox 69">
            <a:extLst>
              <a:ext uri="{FF2B5EF4-FFF2-40B4-BE49-F238E27FC236}">
                <a16:creationId xmlns:a16="http://schemas.microsoft.com/office/drawing/2014/main" id="{485D209C-B783-433A-97FF-06F4E96DBF17}"/>
              </a:ext>
            </a:extLst>
          </p:cNvPr>
          <p:cNvSpPr txBox="1"/>
          <p:nvPr/>
        </p:nvSpPr>
        <p:spPr>
          <a:xfrm>
            <a:off x="6562606" y="2206786"/>
            <a:ext cx="290464" cy="338554"/>
          </a:xfrm>
          <a:prstGeom prst="rect">
            <a:avLst/>
          </a:prstGeom>
          <a:noFill/>
        </p:spPr>
        <p:txBody>
          <a:bodyPr wrap="none" rtlCol="0">
            <a:spAutoFit/>
          </a:bodyPr>
          <a:lstStyle/>
          <a:p>
            <a:r>
              <a:rPr lang="en-US" sz="1600" dirty="0"/>
              <a:t>X</a:t>
            </a:r>
            <a:endParaRPr lang="en-US" dirty="0"/>
          </a:p>
        </p:txBody>
      </p:sp>
      <p:sp>
        <p:nvSpPr>
          <p:cNvPr id="71" name="TextBox 70">
            <a:extLst>
              <a:ext uri="{FF2B5EF4-FFF2-40B4-BE49-F238E27FC236}">
                <a16:creationId xmlns:a16="http://schemas.microsoft.com/office/drawing/2014/main" id="{325B9C9E-3B35-4307-A829-834122B497B3}"/>
              </a:ext>
            </a:extLst>
          </p:cNvPr>
          <p:cNvSpPr txBox="1"/>
          <p:nvPr/>
        </p:nvSpPr>
        <p:spPr>
          <a:xfrm>
            <a:off x="6715006" y="2359186"/>
            <a:ext cx="290464" cy="338554"/>
          </a:xfrm>
          <a:prstGeom prst="rect">
            <a:avLst/>
          </a:prstGeom>
          <a:noFill/>
        </p:spPr>
        <p:txBody>
          <a:bodyPr wrap="none" rtlCol="0">
            <a:spAutoFit/>
          </a:bodyPr>
          <a:lstStyle/>
          <a:p>
            <a:r>
              <a:rPr lang="en-US" sz="1600" dirty="0"/>
              <a:t>X</a:t>
            </a:r>
            <a:endParaRPr lang="en-US" dirty="0"/>
          </a:p>
        </p:txBody>
      </p:sp>
      <p:sp>
        <p:nvSpPr>
          <p:cNvPr id="72" name="TextBox 71">
            <a:extLst>
              <a:ext uri="{FF2B5EF4-FFF2-40B4-BE49-F238E27FC236}">
                <a16:creationId xmlns:a16="http://schemas.microsoft.com/office/drawing/2014/main" id="{0A7A7C3E-5BFF-431E-B73B-3A088A57F668}"/>
              </a:ext>
            </a:extLst>
          </p:cNvPr>
          <p:cNvSpPr txBox="1"/>
          <p:nvPr/>
        </p:nvSpPr>
        <p:spPr>
          <a:xfrm>
            <a:off x="6431237" y="2796409"/>
            <a:ext cx="290464" cy="338554"/>
          </a:xfrm>
          <a:prstGeom prst="rect">
            <a:avLst/>
          </a:prstGeom>
          <a:noFill/>
        </p:spPr>
        <p:txBody>
          <a:bodyPr wrap="none" rtlCol="0">
            <a:spAutoFit/>
          </a:bodyPr>
          <a:lstStyle/>
          <a:p>
            <a:r>
              <a:rPr lang="en-US" sz="1600" dirty="0"/>
              <a:t>X</a:t>
            </a:r>
            <a:endParaRPr lang="en-US" dirty="0"/>
          </a:p>
        </p:txBody>
      </p:sp>
      <p:sp>
        <p:nvSpPr>
          <p:cNvPr id="73" name="TextBox 72">
            <a:extLst>
              <a:ext uri="{FF2B5EF4-FFF2-40B4-BE49-F238E27FC236}">
                <a16:creationId xmlns:a16="http://schemas.microsoft.com/office/drawing/2014/main" id="{24CBD27E-77C9-4CC3-8EC7-F1805F6D0DD2}"/>
              </a:ext>
            </a:extLst>
          </p:cNvPr>
          <p:cNvSpPr txBox="1"/>
          <p:nvPr/>
        </p:nvSpPr>
        <p:spPr>
          <a:xfrm>
            <a:off x="7019806" y="2663986"/>
            <a:ext cx="290464" cy="338554"/>
          </a:xfrm>
          <a:prstGeom prst="rect">
            <a:avLst/>
          </a:prstGeom>
          <a:noFill/>
        </p:spPr>
        <p:txBody>
          <a:bodyPr wrap="none" rtlCol="0">
            <a:spAutoFit/>
          </a:bodyPr>
          <a:lstStyle/>
          <a:p>
            <a:r>
              <a:rPr lang="en-US" sz="1600" dirty="0"/>
              <a:t>X</a:t>
            </a:r>
            <a:endParaRPr lang="en-US" dirty="0"/>
          </a:p>
        </p:txBody>
      </p:sp>
      <p:sp>
        <p:nvSpPr>
          <p:cNvPr id="74" name="TextBox 73">
            <a:extLst>
              <a:ext uri="{FF2B5EF4-FFF2-40B4-BE49-F238E27FC236}">
                <a16:creationId xmlns:a16="http://schemas.microsoft.com/office/drawing/2014/main" id="{9341A41A-F224-41AB-8181-D20DBEF30941}"/>
              </a:ext>
            </a:extLst>
          </p:cNvPr>
          <p:cNvSpPr txBox="1"/>
          <p:nvPr/>
        </p:nvSpPr>
        <p:spPr>
          <a:xfrm>
            <a:off x="5997196" y="3565775"/>
            <a:ext cx="290464" cy="338554"/>
          </a:xfrm>
          <a:prstGeom prst="rect">
            <a:avLst/>
          </a:prstGeom>
          <a:noFill/>
        </p:spPr>
        <p:txBody>
          <a:bodyPr wrap="none" rtlCol="0">
            <a:spAutoFit/>
          </a:bodyPr>
          <a:lstStyle/>
          <a:p>
            <a:r>
              <a:rPr lang="en-US" sz="1600" dirty="0"/>
              <a:t>X</a:t>
            </a:r>
            <a:endParaRPr lang="en-US" dirty="0"/>
          </a:p>
        </p:txBody>
      </p:sp>
      <p:sp>
        <p:nvSpPr>
          <p:cNvPr id="75" name="TextBox 74">
            <a:extLst>
              <a:ext uri="{FF2B5EF4-FFF2-40B4-BE49-F238E27FC236}">
                <a16:creationId xmlns:a16="http://schemas.microsoft.com/office/drawing/2014/main" id="{B12D0200-8B35-4C41-9E7D-9F6B1336FFE2}"/>
              </a:ext>
            </a:extLst>
          </p:cNvPr>
          <p:cNvSpPr txBox="1"/>
          <p:nvPr/>
        </p:nvSpPr>
        <p:spPr>
          <a:xfrm>
            <a:off x="6149596" y="3718175"/>
            <a:ext cx="290464" cy="338554"/>
          </a:xfrm>
          <a:prstGeom prst="rect">
            <a:avLst/>
          </a:prstGeom>
          <a:noFill/>
        </p:spPr>
        <p:txBody>
          <a:bodyPr wrap="none" rtlCol="0">
            <a:spAutoFit/>
          </a:bodyPr>
          <a:lstStyle/>
          <a:p>
            <a:r>
              <a:rPr lang="en-US" sz="1600" dirty="0"/>
              <a:t>X</a:t>
            </a:r>
            <a:endParaRPr lang="en-US" dirty="0"/>
          </a:p>
        </p:txBody>
      </p:sp>
      <p:sp>
        <p:nvSpPr>
          <p:cNvPr id="76" name="TextBox 75">
            <a:extLst>
              <a:ext uri="{FF2B5EF4-FFF2-40B4-BE49-F238E27FC236}">
                <a16:creationId xmlns:a16="http://schemas.microsoft.com/office/drawing/2014/main" id="{7B706707-8C04-4A9A-8420-E7B9F23800B3}"/>
              </a:ext>
            </a:extLst>
          </p:cNvPr>
          <p:cNvSpPr txBox="1"/>
          <p:nvPr/>
        </p:nvSpPr>
        <p:spPr>
          <a:xfrm>
            <a:off x="7248256" y="4425123"/>
            <a:ext cx="152075" cy="338554"/>
          </a:xfrm>
          <a:prstGeom prst="rect">
            <a:avLst/>
          </a:prstGeom>
          <a:noFill/>
        </p:spPr>
        <p:txBody>
          <a:bodyPr wrap="square" rtlCol="0">
            <a:spAutoFit/>
          </a:bodyPr>
          <a:lstStyle/>
          <a:p>
            <a:r>
              <a:rPr lang="en-US" sz="1600" dirty="0"/>
              <a:t>X</a:t>
            </a:r>
            <a:endParaRPr lang="en-US" dirty="0"/>
          </a:p>
        </p:txBody>
      </p:sp>
      <p:sp>
        <p:nvSpPr>
          <p:cNvPr id="77" name="TextBox 76">
            <a:extLst>
              <a:ext uri="{FF2B5EF4-FFF2-40B4-BE49-F238E27FC236}">
                <a16:creationId xmlns:a16="http://schemas.microsoft.com/office/drawing/2014/main" id="{30753837-014A-411D-B077-F1550062A455}"/>
              </a:ext>
            </a:extLst>
          </p:cNvPr>
          <p:cNvSpPr txBox="1"/>
          <p:nvPr/>
        </p:nvSpPr>
        <p:spPr>
          <a:xfrm>
            <a:off x="7400656" y="4250660"/>
            <a:ext cx="394203" cy="338554"/>
          </a:xfrm>
          <a:prstGeom prst="rect">
            <a:avLst/>
          </a:prstGeom>
          <a:noFill/>
        </p:spPr>
        <p:txBody>
          <a:bodyPr wrap="square" rtlCol="0">
            <a:spAutoFit/>
          </a:bodyPr>
          <a:lstStyle/>
          <a:p>
            <a:r>
              <a:rPr lang="en-US" sz="1600" dirty="0"/>
              <a:t>X</a:t>
            </a:r>
            <a:endParaRPr lang="en-US" dirty="0"/>
          </a:p>
        </p:txBody>
      </p:sp>
      <p:sp>
        <p:nvSpPr>
          <p:cNvPr id="78" name="Slide Number Placeholder 77">
            <a:extLst>
              <a:ext uri="{FF2B5EF4-FFF2-40B4-BE49-F238E27FC236}">
                <a16:creationId xmlns:a16="http://schemas.microsoft.com/office/drawing/2014/main" id="{CB706A60-8867-4777-9C66-D7B8DE07C05F}"/>
              </a:ext>
            </a:extLst>
          </p:cNvPr>
          <p:cNvSpPr>
            <a:spLocks noGrp="1"/>
          </p:cNvSpPr>
          <p:nvPr>
            <p:ph type="sldNum" sz="quarter" idx="12"/>
          </p:nvPr>
        </p:nvSpPr>
        <p:spPr/>
        <p:txBody>
          <a:bodyPr/>
          <a:lstStyle/>
          <a:p>
            <a:fld id="{37C7E6BD-9F4D-4CC1-82B4-1BBBEC44B5AC}" type="slidenum">
              <a:rPr lang="en-US" smtClean="0"/>
              <a:t>48</a:t>
            </a:fld>
            <a:endParaRPr lang="en-US"/>
          </a:p>
        </p:txBody>
      </p:sp>
      <p:sp>
        <p:nvSpPr>
          <p:cNvPr id="79" name="TextBox 78">
            <a:extLst>
              <a:ext uri="{FF2B5EF4-FFF2-40B4-BE49-F238E27FC236}">
                <a16:creationId xmlns:a16="http://schemas.microsoft.com/office/drawing/2014/main" id="{3955A4FF-20D9-43FF-A781-0EDF9FA1B631}"/>
              </a:ext>
            </a:extLst>
          </p:cNvPr>
          <p:cNvSpPr txBox="1"/>
          <p:nvPr/>
        </p:nvSpPr>
        <p:spPr>
          <a:xfrm>
            <a:off x="329099" y="5558631"/>
            <a:ext cx="5913542" cy="830997"/>
          </a:xfrm>
          <a:prstGeom prst="rect">
            <a:avLst/>
          </a:prstGeom>
          <a:noFill/>
        </p:spPr>
        <p:txBody>
          <a:bodyPr wrap="none" rtlCol="0">
            <a:spAutoFit/>
          </a:bodyPr>
          <a:lstStyle/>
          <a:p>
            <a:r>
              <a:rPr lang="en-US" sz="2400" b="1" dirty="0">
                <a:solidFill>
                  <a:srgbClr val="C00000"/>
                </a:solidFill>
              </a:rPr>
              <a:t>If evidence is unreliable, </a:t>
            </a:r>
          </a:p>
          <a:p>
            <a:r>
              <a:rPr lang="en-US" sz="2400" b="1" dirty="0">
                <a:solidFill>
                  <a:srgbClr val="C00000"/>
                </a:solidFill>
              </a:rPr>
              <a:t>Place relatively more weight on presumption</a:t>
            </a:r>
          </a:p>
        </p:txBody>
      </p:sp>
      <p:cxnSp>
        <p:nvCxnSpPr>
          <p:cNvPr id="62" name="Straight Connector 61">
            <a:extLst>
              <a:ext uri="{FF2B5EF4-FFF2-40B4-BE49-F238E27FC236}">
                <a16:creationId xmlns:a16="http://schemas.microsoft.com/office/drawing/2014/main" id="{756621B7-CD23-4CC1-8043-6AADE7B6422B}"/>
              </a:ext>
            </a:extLst>
          </p:cNvPr>
          <p:cNvCxnSpPr>
            <a:cxnSpLocks/>
          </p:cNvCxnSpPr>
          <p:nvPr/>
        </p:nvCxnSpPr>
        <p:spPr>
          <a:xfrm flipV="1">
            <a:off x="1610856" y="3747817"/>
            <a:ext cx="7990344" cy="487988"/>
          </a:xfrm>
          <a:prstGeom prst="line">
            <a:avLst/>
          </a:prstGeom>
          <a:ln w="57150"/>
        </p:spPr>
        <p:style>
          <a:lnRef idx="1">
            <a:schemeClr val="accent1"/>
          </a:lnRef>
          <a:fillRef idx="0">
            <a:schemeClr val="accent1"/>
          </a:fillRef>
          <a:effectRef idx="0">
            <a:schemeClr val="accent1"/>
          </a:effectRef>
          <a:fontRef idx="minor">
            <a:schemeClr val="tx1"/>
          </a:fontRef>
        </p:style>
      </p:cxnSp>
      <p:sp>
        <p:nvSpPr>
          <p:cNvPr id="80" name="TextBox 79">
            <a:extLst>
              <a:ext uri="{FF2B5EF4-FFF2-40B4-BE49-F238E27FC236}">
                <a16:creationId xmlns:a16="http://schemas.microsoft.com/office/drawing/2014/main" id="{6E07B13F-69EA-44B4-B34F-5BB42AB677A4}"/>
              </a:ext>
            </a:extLst>
          </p:cNvPr>
          <p:cNvSpPr txBox="1"/>
          <p:nvPr/>
        </p:nvSpPr>
        <p:spPr>
          <a:xfrm>
            <a:off x="9567636" y="3817230"/>
            <a:ext cx="1819729" cy="369332"/>
          </a:xfrm>
          <a:prstGeom prst="rect">
            <a:avLst/>
          </a:prstGeom>
          <a:noFill/>
        </p:spPr>
        <p:txBody>
          <a:bodyPr wrap="none" rtlCol="0">
            <a:spAutoFit/>
          </a:bodyPr>
          <a:lstStyle/>
          <a:p>
            <a:r>
              <a:rPr lang="en-US" b="1" i="1" dirty="0">
                <a:solidFill>
                  <a:srgbClr val="00B050"/>
                </a:solidFill>
              </a:rPr>
              <a:t>Suggests benefits</a:t>
            </a:r>
          </a:p>
        </p:txBody>
      </p:sp>
      <p:sp>
        <p:nvSpPr>
          <p:cNvPr id="81" name="TextBox 80">
            <a:extLst>
              <a:ext uri="{FF2B5EF4-FFF2-40B4-BE49-F238E27FC236}">
                <a16:creationId xmlns:a16="http://schemas.microsoft.com/office/drawing/2014/main" id="{0634F778-3B90-4580-AAD3-936E924CDB87}"/>
              </a:ext>
            </a:extLst>
          </p:cNvPr>
          <p:cNvSpPr txBox="1"/>
          <p:nvPr/>
        </p:nvSpPr>
        <p:spPr>
          <a:xfrm>
            <a:off x="217746" y="3634648"/>
            <a:ext cx="1678665" cy="369332"/>
          </a:xfrm>
          <a:prstGeom prst="rect">
            <a:avLst/>
          </a:prstGeom>
          <a:noFill/>
        </p:spPr>
        <p:txBody>
          <a:bodyPr wrap="none" rtlCol="0">
            <a:spAutoFit/>
          </a:bodyPr>
          <a:lstStyle/>
          <a:p>
            <a:r>
              <a:rPr lang="en-US" b="1" i="1" dirty="0">
                <a:solidFill>
                  <a:srgbClr val="C00000"/>
                </a:solidFill>
              </a:rPr>
              <a:t>Suggests harms</a:t>
            </a:r>
          </a:p>
        </p:txBody>
      </p:sp>
      <p:sp>
        <p:nvSpPr>
          <p:cNvPr id="82" name="TextBox 81">
            <a:extLst>
              <a:ext uri="{FF2B5EF4-FFF2-40B4-BE49-F238E27FC236}">
                <a16:creationId xmlns:a16="http://schemas.microsoft.com/office/drawing/2014/main" id="{32DDDF97-F3E2-408F-802C-4DEB6CF0B4A5}"/>
              </a:ext>
            </a:extLst>
          </p:cNvPr>
          <p:cNvSpPr txBox="1"/>
          <p:nvPr/>
        </p:nvSpPr>
        <p:spPr>
          <a:xfrm>
            <a:off x="6375472" y="4507568"/>
            <a:ext cx="290464" cy="338554"/>
          </a:xfrm>
          <a:prstGeom prst="rect">
            <a:avLst/>
          </a:prstGeom>
          <a:noFill/>
        </p:spPr>
        <p:txBody>
          <a:bodyPr wrap="none" rtlCol="0">
            <a:spAutoFit/>
          </a:bodyPr>
          <a:lstStyle/>
          <a:p>
            <a:r>
              <a:rPr lang="en-US" sz="1600" dirty="0"/>
              <a:t>X</a:t>
            </a:r>
            <a:endParaRPr lang="en-US" dirty="0"/>
          </a:p>
        </p:txBody>
      </p:sp>
      <p:sp>
        <p:nvSpPr>
          <p:cNvPr id="83" name="TextBox 82">
            <a:extLst>
              <a:ext uri="{FF2B5EF4-FFF2-40B4-BE49-F238E27FC236}">
                <a16:creationId xmlns:a16="http://schemas.microsoft.com/office/drawing/2014/main" id="{E5142138-B4E6-405F-94B5-2C571EDD594F}"/>
              </a:ext>
            </a:extLst>
          </p:cNvPr>
          <p:cNvSpPr txBox="1"/>
          <p:nvPr/>
        </p:nvSpPr>
        <p:spPr>
          <a:xfrm>
            <a:off x="8643592" y="4639798"/>
            <a:ext cx="152075" cy="338554"/>
          </a:xfrm>
          <a:prstGeom prst="rect">
            <a:avLst/>
          </a:prstGeom>
          <a:noFill/>
        </p:spPr>
        <p:txBody>
          <a:bodyPr wrap="square" rtlCol="0">
            <a:spAutoFit/>
          </a:bodyPr>
          <a:lstStyle/>
          <a:p>
            <a:r>
              <a:rPr lang="en-US" sz="1600" dirty="0"/>
              <a:t>X</a:t>
            </a:r>
            <a:endParaRPr lang="en-US" dirty="0"/>
          </a:p>
        </p:txBody>
      </p:sp>
      <p:sp>
        <p:nvSpPr>
          <p:cNvPr id="84" name="TextBox 83">
            <a:extLst>
              <a:ext uri="{FF2B5EF4-FFF2-40B4-BE49-F238E27FC236}">
                <a16:creationId xmlns:a16="http://schemas.microsoft.com/office/drawing/2014/main" id="{D3839FE1-5A71-4BF6-B40B-5B7706A5ACD5}"/>
              </a:ext>
            </a:extLst>
          </p:cNvPr>
          <p:cNvSpPr txBox="1"/>
          <p:nvPr/>
        </p:nvSpPr>
        <p:spPr>
          <a:xfrm>
            <a:off x="8948392" y="4617735"/>
            <a:ext cx="394203" cy="338554"/>
          </a:xfrm>
          <a:prstGeom prst="rect">
            <a:avLst/>
          </a:prstGeom>
          <a:noFill/>
        </p:spPr>
        <p:txBody>
          <a:bodyPr wrap="square" rtlCol="0">
            <a:spAutoFit/>
          </a:bodyPr>
          <a:lstStyle/>
          <a:p>
            <a:r>
              <a:rPr lang="en-US" sz="1600" dirty="0"/>
              <a:t>X</a:t>
            </a:r>
            <a:endParaRPr lang="en-US" dirty="0"/>
          </a:p>
        </p:txBody>
      </p:sp>
      <p:sp>
        <p:nvSpPr>
          <p:cNvPr id="85" name="TextBox 84">
            <a:extLst>
              <a:ext uri="{FF2B5EF4-FFF2-40B4-BE49-F238E27FC236}">
                <a16:creationId xmlns:a16="http://schemas.microsoft.com/office/drawing/2014/main" id="{420184AF-32AF-409D-990A-FE3798C0AE09}"/>
              </a:ext>
            </a:extLst>
          </p:cNvPr>
          <p:cNvSpPr txBox="1"/>
          <p:nvPr/>
        </p:nvSpPr>
        <p:spPr>
          <a:xfrm>
            <a:off x="2672294" y="2816493"/>
            <a:ext cx="284052" cy="369332"/>
          </a:xfrm>
          <a:prstGeom prst="rect">
            <a:avLst/>
          </a:prstGeom>
          <a:noFill/>
        </p:spPr>
        <p:txBody>
          <a:bodyPr wrap="none" rtlCol="0">
            <a:spAutoFit/>
          </a:bodyPr>
          <a:lstStyle/>
          <a:p>
            <a:r>
              <a:rPr lang="en-US" dirty="0"/>
              <a:t>x</a:t>
            </a:r>
          </a:p>
        </p:txBody>
      </p:sp>
      <p:sp>
        <p:nvSpPr>
          <p:cNvPr id="86" name="TextBox 85">
            <a:extLst>
              <a:ext uri="{FF2B5EF4-FFF2-40B4-BE49-F238E27FC236}">
                <a16:creationId xmlns:a16="http://schemas.microsoft.com/office/drawing/2014/main" id="{D6C6CC8C-1A97-4121-90C6-E93B421F079E}"/>
              </a:ext>
            </a:extLst>
          </p:cNvPr>
          <p:cNvSpPr txBox="1"/>
          <p:nvPr/>
        </p:nvSpPr>
        <p:spPr>
          <a:xfrm>
            <a:off x="3444668" y="2897013"/>
            <a:ext cx="284052" cy="369332"/>
          </a:xfrm>
          <a:prstGeom prst="rect">
            <a:avLst/>
          </a:prstGeom>
          <a:noFill/>
        </p:spPr>
        <p:txBody>
          <a:bodyPr wrap="none" rtlCol="0">
            <a:spAutoFit/>
          </a:bodyPr>
          <a:lstStyle/>
          <a:p>
            <a:r>
              <a:rPr lang="en-US" dirty="0"/>
              <a:t>x</a:t>
            </a:r>
          </a:p>
        </p:txBody>
      </p:sp>
      <p:sp>
        <p:nvSpPr>
          <p:cNvPr id="87" name="TextBox 86">
            <a:extLst>
              <a:ext uri="{FF2B5EF4-FFF2-40B4-BE49-F238E27FC236}">
                <a16:creationId xmlns:a16="http://schemas.microsoft.com/office/drawing/2014/main" id="{827698E9-FF15-4EC9-8060-B05586CA120E}"/>
              </a:ext>
            </a:extLst>
          </p:cNvPr>
          <p:cNvSpPr txBox="1"/>
          <p:nvPr/>
        </p:nvSpPr>
        <p:spPr>
          <a:xfrm>
            <a:off x="9322752" y="2163716"/>
            <a:ext cx="2304350" cy="1323439"/>
          </a:xfrm>
          <a:prstGeom prst="rect">
            <a:avLst/>
          </a:prstGeom>
          <a:solidFill>
            <a:srgbClr val="FFFF00"/>
          </a:solidFill>
          <a:ln w="38100">
            <a:solidFill>
              <a:srgbClr val="0070C0"/>
            </a:solidFill>
          </a:ln>
        </p:spPr>
        <p:txBody>
          <a:bodyPr wrap="square" rtlCol="0">
            <a:spAutoFit/>
          </a:bodyPr>
          <a:lstStyle/>
          <a:p>
            <a:pPr algn="ctr"/>
            <a:r>
              <a:rPr lang="en-US" sz="2000" b="1" dirty="0">
                <a:solidFill>
                  <a:srgbClr val="0070C0"/>
                </a:solidFill>
              </a:rPr>
              <a:t>WEAK</a:t>
            </a:r>
            <a:br>
              <a:rPr lang="en-US" sz="2000" b="1" dirty="0">
                <a:solidFill>
                  <a:srgbClr val="0070C0"/>
                </a:solidFill>
              </a:rPr>
            </a:br>
            <a:r>
              <a:rPr lang="en-US" sz="2000" b="1" dirty="0">
                <a:solidFill>
                  <a:srgbClr val="0070C0"/>
                </a:solidFill>
              </a:rPr>
              <a:t>CORRELATION OF EVIDENCE AND EFFECTS</a:t>
            </a:r>
          </a:p>
        </p:txBody>
      </p:sp>
    </p:spTree>
    <p:extLst>
      <p:ext uri="{BB962C8B-B14F-4D97-AF65-F5344CB8AC3E}">
        <p14:creationId xmlns:p14="http://schemas.microsoft.com/office/powerpoint/2010/main" val="395134582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normAutofit/>
          </a:bodyPr>
          <a:lstStyle/>
          <a:p>
            <a:pPr eaLnBrk="1" hangingPunct="1"/>
            <a:r>
              <a:rPr lang="en-US" altLang="en-US" dirty="0">
                <a:latin typeface="+mn-lt"/>
              </a:rPr>
              <a:t>First Principles: Competitive Effects</a:t>
            </a:r>
          </a:p>
        </p:txBody>
      </p:sp>
      <p:sp>
        <p:nvSpPr>
          <p:cNvPr id="18435" name="Rectangle 3"/>
          <p:cNvSpPr>
            <a:spLocks noGrp="1" noChangeArrowheads="1"/>
          </p:cNvSpPr>
          <p:nvPr>
            <p:ph idx="1"/>
          </p:nvPr>
        </p:nvSpPr>
        <p:spPr>
          <a:xfrm>
            <a:off x="648789" y="1872343"/>
            <a:ext cx="8229600" cy="4038600"/>
          </a:xfrm>
        </p:spPr>
        <p:txBody>
          <a:bodyPr/>
          <a:lstStyle/>
          <a:p>
            <a:pPr eaLnBrk="1" hangingPunct="1">
              <a:lnSpc>
                <a:spcPct val="90000"/>
              </a:lnSpc>
              <a:defRPr/>
            </a:pPr>
            <a:r>
              <a:rPr lang="en-US" altLang="en-US" sz="2400" dirty="0"/>
              <a:t>Nat’l </a:t>
            </a:r>
            <a:r>
              <a:rPr lang="en-US" altLang="en-US" sz="2400" dirty="0" err="1"/>
              <a:t>Soc’y</a:t>
            </a:r>
            <a:r>
              <a:rPr lang="en-US" altLang="en-US" sz="2400" dirty="0"/>
              <a:t> of </a:t>
            </a:r>
            <a:r>
              <a:rPr lang="en-US" altLang="en-US" sz="2400" dirty="0" err="1"/>
              <a:t>Prof’l</a:t>
            </a:r>
            <a:r>
              <a:rPr lang="en-US" altLang="en-US" sz="2400" dirty="0"/>
              <a:t> </a:t>
            </a:r>
            <a:r>
              <a:rPr lang="en-US" altLang="en-US" sz="2400" dirty="0" err="1"/>
              <a:t>Eng’rs</a:t>
            </a:r>
            <a:r>
              <a:rPr lang="en-US" altLang="en-US" sz="2400" dirty="0"/>
              <a:t> v. U.S., 435 U.S. 679, 688, 692 (1978):</a:t>
            </a:r>
          </a:p>
          <a:p>
            <a:pPr marL="0" indent="0">
              <a:buNone/>
              <a:defRPr/>
            </a:pPr>
            <a:endParaRPr lang="en-US" altLang="en-US" sz="2400" dirty="0"/>
          </a:p>
          <a:p>
            <a:pPr lvl="1" eaLnBrk="1" hangingPunct="1">
              <a:lnSpc>
                <a:spcPct val="90000"/>
              </a:lnSpc>
              <a:defRPr/>
            </a:pPr>
            <a:r>
              <a:rPr lang="en-US" altLang="en-US" dirty="0"/>
              <a:t>“[Section 1 of the Sherman Act] focuses directly on the challenged restraint’s </a:t>
            </a:r>
            <a:r>
              <a:rPr lang="en-US" altLang="en-US" b="1" i="1" dirty="0">
                <a:solidFill>
                  <a:srgbClr val="C00000"/>
                </a:solidFill>
              </a:rPr>
              <a:t>impact on competitive conditions</a:t>
            </a:r>
            <a:r>
              <a:rPr lang="en-US" altLang="en-US" dirty="0"/>
              <a:t>.”</a:t>
            </a:r>
          </a:p>
          <a:p>
            <a:pPr lvl="1" eaLnBrk="1" hangingPunct="1">
              <a:lnSpc>
                <a:spcPct val="90000"/>
              </a:lnSpc>
              <a:defRPr/>
            </a:pPr>
            <a:endParaRPr lang="en-US" altLang="en-US" dirty="0"/>
          </a:p>
          <a:p>
            <a:pPr lvl="1" eaLnBrk="1" hangingPunct="1">
              <a:lnSpc>
                <a:spcPct val="90000"/>
              </a:lnSpc>
              <a:defRPr/>
            </a:pPr>
            <a:r>
              <a:rPr lang="en-US" altLang="en-US" dirty="0"/>
              <a:t>“…the purpose of the analysis is to form a judgment about the </a:t>
            </a:r>
            <a:r>
              <a:rPr lang="en-US" altLang="en-US" b="1" i="1" dirty="0">
                <a:solidFill>
                  <a:srgbClr val="C00000"/>
                </a:solidFill>
              </a:rPr>
              <a:t>competitive significance of the restraint</a:t>
            </a:r>
            <a:r>
              <a:rPr lang="en-US" altLang="en-US" dirty="0"/>
              <a:t>….”</a:t>
            </a:r>
          </a:p>
          <a:p>
            <a:pPr lvl="1" eaLnBrk="1" hangingPunct="1">
              <a:lnSpc>
                <a:spcPct val="90000"/>
              </a:lnSpc>
              <a:buFontTx/>
              <a:buNone/>
              <a:defRPr/>
            </a:pPr>
            <a:endParaRPr lang="en-US" altLang="en-US" dirty="0"/>
          </a:p>
        </p:txBody>
      </p:sp>
      <p:sp>
        <p:nvSpPr>
          <p:cNvPr id="14340" name="Slide Number Placeholder 5"/>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C0E7F26A-DCD0-4FCF-815B-F552A6283E7D}" type="slidenum">
              <a:rPr lang="en-US" altLang="en-US" sz="1400"/>
              <a:pPr>
                <a:spcBef>
                  <a:spcPct val="0"/>
                </a:spcBef>
                <a:buFontTx/>
                <a:buNone/>
              </a:pPr>
              <a:t>5</a:t>
            </a:fld>
            <a:endParaRPr lang="en-US" altLang="en-US" sz="1400"/>
          </a:p>
        </p:txBody>
      </p:sp>
    </p:spTree>
    <p:extLst>
      <p:ext uri="{BB962C8B-B14F-4D97-AF65-F5344CB8AC3E}">
        <p14:creationId xmlns:p14="http://schemas.microsoft.com/office/powerpoint/2010/main" val="36365976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5"/>
          <p:cNvSpPr>
            <a:spLocks noGrp="1"/>
          </p:cNvSpPr>
          <p:nvPr>
            <p:ph type="title"/>
          </p:nvPr>
        </p:nvSpPr>
        <p:spPr/>
        <p:txBody>
          <a:bodyPr>
            <a:normAutofit/>
          </a:bodyPr>
          <a:lstStyle/>
          <a:p>
            <a:r>
              <a:rPr lang="en-US" altLang="en-US" dirty="0">
                <a:latin typeface="+mn-lt"/>
                <a:cs typeface="Times New Roman" panose="02020603050405020304" pitchFamily="18" charset="0"/>
              </a:rPr>
              <a:t>The Centrality of “Market Power”</a:t>
            </a:r>
          </a:p>
        </p:txBody>
      </p:sp>
      <p:sp>
        <p:nvSpPr>
          <p:cNvPr id="27651" name="Content Placeholder 6"/>
          <p:cNvSpPr>
            <a:spLocks noGrp="1"/>
          </p:cNvSpPr>
          <p:nvPr>
            <p:ph idx="1"/>
          </p:nvPr>
        </p:nvSpPr>
        <p:spPr>
          <a:xfrm>
            <a:off x="1981200" y="1600200"/>
            <a:ext cx="8229600" cy="2971800"/>
          </a:xfrm>
        </p:spPr>
        <p:txBody>
          <a:bodyPr/>
          <a:lstStyle/>
          <a:p>
            <a:r>
              <a:rPr lang="en-US" altLang="en-US" u="sng" dirty="0">
                <a:cs typeface="Times New Roman" panose="02020603050405020304" pitchFamily="18" charset="0"/>
              </a:rPr>
              <a:t>Definition</a:t>
            </a:r>
            <a:r>
              <a:rPr lang="en-US" altLang="en-US" dirty="0">
                <a:cs typeface="Times New Roman" panose="02020603050405020304" pitchFamily="18" charset="0"/>
              </a:rPr>
              <a:t>:</a:t>
            </a:r>
          </a:p>
          <a:p>
            <a:pPr lvl="1"/>
            <a:r>
              <a:rPr lang="en-US" altLang="en-US" b="1" i="1" dirty="0">
                <a:solidFill>
                  <a:srgbClr val="C00000"/>
                </a:solidFill>
                <a:cs typeface="Times New Roman" panose="02020603050405020304" pitchFamily="18" charset="0"/>
              </a:rPr>
              <a:t>Power to raise or maintain prices above competitive level; restrict output below the competitive level</a:t>
            </a:r>
          </a:p>
          <a:p>
            <a:r>
              <a:rPr lang="en-US" altLang="en-US" dirty="0">
                <a:cs typeface="Times New Roman" panose="02020603050405020304" pitchFamily="18" charset="0"/>
              </a:rPr>
              <a:t>Anticompetitive effects unlikely in the absence of </a:t>
            </a:r>
            <a:r>
              <a:rPr lang="en-US" altLang="en-US" i="1" dirty="0">
                <a:cs typeface="Times New Roman" panose="02020603050405020304" pitchFamily="18" charset="0"/>
              </a:rPr>
              <a:t>(individual or collective) </a:t>
            </a:r>
            <a:r>
              <a:rPr lang="en-US" altLang="en-US" dirty="0">
                <a:cs typeface="Times New Roman" panose="02020603050405020304" pitchFamily="18" charset="0"/>
              </a:rPr>
              <a:t>market power….</a:t>
            </a:r>
          </a:p>
        </p:txBody>
      </p:sp>
      <p:sp>
        <p:nvSpPr>
          <p:cNvPr id="27652" name="Slide Number Placeholder 4"/>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6023DF09-C0E2-40D4-AA07-A45ACBAEF4B4}" type="slidenum">
              <a:rPr lang="en-US" altLang="en-US" sz="1400"/>
              <a:pPr>
                <a:spcBef>
                  <a:spcPct val="0"/>
                </a:spcBef>
                <a:buFontTx/>
                <a:buNone/>
              </a:pPr>
              <a:t>6</a:t>
            </a:fld>
            <a:endParaRPr lang="en-US" altLang="en-US" sz="1400"/>
          </a:p>
        </p:txBody>
      </p:sp>
      <p:sp>
        <p:nvSpPr>
          <p:cNvPr id="10" name="Rectangle 9"/>
          <p:cNvSpPr/>
          <p:nvPr/>
        </p:nvSpPr>
        <p:spPr>
          <a:xfrm>
            <a:off x="2667000" y="5035550"/>
            <a:ext cx="2362200" cy="1295400"/>
          </a:xfrm>
          <a:prstGeom prst="rect">
            <a:avLst/>
          </a:prstGeom>
          <a:noFill/>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eaLnBrk="1" hangingPunct="1">
              <a:defRPr/>
            </a:pPr>
            <a:r>
              <a:rPr lang="en-US" dirty="0">
                <a:solidFill>
                  <a:schemeClr val="tx1"/>
                </a:solidFill>
                <a:latin typeface="Times New Roman" pitchFamily="18" charset="0"/>
                <a:cs typeface="Times New Roman" pitchFamily="18" charset="0"/>
              </a:rPr>
              <a:t>Market power can be used to infer anticompetitive effects.</a:t>
            </a:r>
          </a:p>
        </p:txBody>
      </p:sp>
      <p:sp>
        <p:nvSpPr>
          <p:cNvPr id="11" name="Rectangle 10"/>
          <p:cNvSpPr/>
          <p:nvPr/>
        </p:nvSpPr>
        <p:spPr>
          <a:xfrm>
            <a:off x="6781800" y="5029200"/>
            <a:ext cx="2362200" cy="1295400"/>
          </a:xfrm>
          <a:prstGeom prst="rect">
            <a:avLst/>
          </a:prstGeom>
          <a:noFill/>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eaLnBrk="1" hangingPunct="1">
              <a:defRPr/>
            </a:pPr>
            <a:r>
              <a:rPr lang="en-US" dirty="0">
                <a:solidFill>
                  <a:schemeClr val="tx1"/>
                </a:solidFill>
                <a:latin typeface="Times New Roman" pitchFamily="18" charset="0"/>
                <a:cs typeface="Times New Roman" pitchFamily="18" charset="0"/>
              </a:rPr>
              <a:t>Harmful effects suggests presence of market power.</a:t>
            </a:r>
          </a:p>
        </p:txBody>
      </p:sp>
      <p:cxnSp>
        <p:nvCxnSpPr>
          <p:cNvPr id="13" name="Straight Arrow Connector 12"/>
          <p:cNvCxnSpPr>
            <a:stCxn id="10" idx="3"/>
            <a:endCxn id="11" idx="1"/>
          </p:cNvCxnSpPr>
          <p:nvPr/>
        </p:nvCxnSpPr>
        <p:spPr>
          <a:xfrm flipV="1">
            <a:off x="5029200" y="5676900"/>
            <a:ext cx="1752600" cy="6350"/>
          </a:xfrm>
          <a:prstGeom prst="straightConnector1">
            <a:avLst/>
          </a:prstGeom>
          <a:ln>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073134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a:xfrm>
            <a:off x="238125" y="304800"/>
            <a:ext cx="11115675" cy="1143000"/>
          </a:xfrm>
        </p:spPr>
        <p:txBody>
          <a:bodyPr/>
          <a:lstStyle/>
          <a:p>
            <a:r>
              <a:rPr lang="en-US" altLang="en-US" sz="3200" dirty="0">
                <a:latin typeface="+mn-lt"/>
                <a:cs typeface="Times New Roman" panose="02020603050405020304" pitchFamily="18" charset="0"/>
              </a:rPr>
              <a:t>But,</a:t>
            </a:r>
            <a:r>
              <a:rPr lang="en-US" altLang="en-US" dirty="0">
                <a:latin typeface="+mn-lt"/>
                <a:cs typeface="Times New Roman" panose="02020603050405020304" pitchFamily="18" charset="0"/>
              </a:rPr>
              <a:t> Ultimate Focus is </a:t>
            </a:r>
            <a:r>
              <a:rPr lang="en-US" altLang="en-US" sz="3200" dirty="0">
                <a:latin typeface="+mn-lt"/>
                <a:cs typeface="Times New Roman" panose="02020603050405020304" pitchFamily="18" charset="0"/>
              </a:rPr>
              <a:t>Anticompetitive Effects (Not Mkt Power)</a:t>
            </a:r>
          </a:p>
        </p:txBody>
      </p:sp>
      <p:sp>
        <p:nvSpPr>
          <p:cNvPr id="28675" name="Content Placeholder 2"/>
          <p:cNvSpPr>
            <a:spLocks noGrp="1"/>
          </p:cNvSpPr>
          <p:nvPr>
            <p:ph idx="1"/>
          </p:nvPr>
        </p:nvSpPr>
        <p:spPr>
          <a:xfrm>
            <a:off x="918755" y="1616075"/>
            <a:ext cx="8229600" cy="5105400"/>
          </a:xfrm>
        </p:spPr>
        <p:txBody>
          <a:bodyPr/>
          <a:lstStyle/>
          <a:p>
            <a:pPr eaLnBrk="1" hangingPunct="1">
              <a:lnSpc>
                <a:spcPct val="90000"/>
              </a:lnSpc>
            </a:pPr>
            <a:r>
              <a:rPr lang="en-US" altLang="en-US" sz="2000" dirty="0"/>
              <a:t>FTC v. Indiana </a:t>
            </a:r>
            <a:r>
              <a:rPr lang="en-US" altLang="en-US" sz="2000" dirty="0" err="1"/>
              <a:t>Fed’n</a:t>
            </a:r>
            <a:r>
              <a:rPr lang="en-US" altLang="en-US" sz="2000" dirty="0"/>
              <a:t> of Dentists, 476 U.S. 447, 460-61 (1986) (quoting 7 Phillip Areeda, Antitrust Law 429 (1986)):</a:t>
            </a:r>
          </a:p>
          <a:p>
            <a:pPr lvl="1" eaLnBrk="1" hangingPunct="1">
              <a:lnSpc>
                <a:spcPct val="90000"/>
              </a:lnSpc>
            </a:pPr>
            <a:r>
              <a:rPr lang="en-US" altLang="en-US" sz="1800" dirty="0"/>
              <a:t>“Since the purpose of the inquiries into market definition and market power is to determine </a:t>
            </a:r>
            <a:r>
              <a:rPr lang="en-US" altLang="en-US" sz="1800" b="1" i="1" dirty="0">
                <a:solidFill>
                  <a:srgbClr val="C00000"/>
                </a:solidFill>
              </a:rPr>
              <a:t>whether an arrangement has the potential for genuine adverse effects on competition</a:t>
            </a:r>
            <a:r>
              <a:rPr lang="en-US" altLang="en-US" sz="1800" dirty="0"/>
              <a:t>, “proof of actual detrimental effects, such as a reduction of output,” can obviate the need for an inquiry into </a:t>
            </a:r>
            <a:r>
              <a:rPr lang="en-US" altLang="en-US" sz="1800" b="1" i="1" dirty="0">
                <a:solidFill>
                  <a:srgbClr val="C00000"/>
                </a:solidFill>
              </a:rPr>
              <a:t>market power</a:t>
            </a:r>
            <a:r>
              <a:rPr lang="en-US" altLang="en-US" sz="1800" dirty="0"/>
              <a:t>, which is but a “</a:t>
            </a:r>
            <a:r>
              <a:rPr lang="en-US" altLang="en-US" sz="1800" b="1" i="1" dirty="0">
                <a:solidFill>
                  <a:srgbClr val="C00000"/>
                </a:solidFill>
              </a:rPr>
              <a:t>surrogate for detrimental effects</a:t>
            </a:r>
            <a:r>
              <a:rPr lang="en-US" altLang="en-US" sz="1800" dirty="0"/>
              <a:t>.” (following </a:t>
            </a:r>
            <a:r>
              <a:rPr lang="en-US" altLang="en-US" sz="1800" i="1" dirty="0"/>
              <a:t>NCAA</a:t>
            </a:r>
            <a:r>
              <a:rPr lang="en-US" altLang="en-US" sz="1800" dirty="0"/>
              <a:t>)</a:t>
            </a:r>
            <a:br>
              <a:rPr lang="en-US" altLang="en-US" sz="1800" dirty="0"/>
            </a:br>
            <a:endParaRPr lang="en-US" altLang="en-US" sz="1800" dirty="0"/>
          </a:p>
          <a:p>
            <a:r>
              <a:rPr lang="en-US" altLang="en-US" sz="2000" dirty="0">
                <a:cs typeface="Times New Roman" panose="02020603050405020304" pitchFamily="18" charset="0"/>
              </a:rPr>
              <a:t>Salop, </a:t>
            </a:r>
            <a:r>
              <a:rPr lang="en-US" altLang="en-US" sz="2000" i="1" dirty="0">
                <a:cs typeface="Times New Roman" panose="02020603050405020304" pitchFamily="18" charset="0"/>
              </a:rPr>
              <a:t>First Principles</a:t>
            </a:r>
            <a:r>
              <a:rPr lang="en-US" altLang="en-US" sz="2000" dirty="0">
                <a:cs typeface="Times New Roman" panose="02020603050405020304" pitchFamily="18" charset="0"/>
              </a:rPr>
              <a:t>, 68 </a:t>
            </a:r>
            <a:r>
              <a:rPr lang="en-US" altLang="en-US" sz="2000" cap="small" dirty="0">
                <a:cs typeface="Times New Roman" panose="02020603050405020304" pitchFamily="18" charset="0"/>
              </a:rPr>
              <a:t>Antitrust L.J.</a:t>
            </a:r>
            <a:r>
              <a:rPr lang="en-US" altLang="en-US" sz="2000" dirty="0">
                <a:cs typeface="Times New Roman" panose="02020603050405020304" pitchFamily="18" charset="0"/>
              </a:rPr>
              <a:t> 187, 188 (2000):</a:t>
            </a:r>
          </a:p>
          <a:p>
            <a:pPr lvl="1"/>
            <a:r>
              <a:rPr lang="en-US" altLang="en-US" sz="1800" dirty="0">
                <a:cs typeface="Times New Roman" panose="02020603050405020304" pitchFamily="18" charset="0"/>
              </a:rPr>
              <a:t>“Market power and market definition, therefore, </a:t>
            </a:r>
            <a:r>
              <a:rPr lang="en-US" altLang="en-US" sz="1800" b="1" i="1" dirty="0">
                <a:solidFill>
                  <a:srgbClr val="C00000"/>
                </a:solidFill>
                <a:cs typeface="Times New Roman" panose="02020603050405020304" pitchFamily="18" charset="0"/>
              </a:rPr>
              <a:t>should not be analyzed in a vacuum</a:t>
            </a:r>
            <a:r>
              <a:rPr lang="en-US" altLang="en-US" sz="1800" dirty="0">
                <a:cs typeface="Times New Roman" panose="02020603050405020304" pitchFamily="18" charset="0"/>
              </a:rPr>
              <a:t> or in a threshold test </a:t>
            </a:r>
            <a:r>
              <a:rPr lang="en-US" altLang="en-US" sz="1800" b="1" i="1" dirty="0">
                <a:solidFill>
                  <a:srgbClr val="C00000"/>
                </a:solidFill>
                <a:cs typeface="Times New Roman" panose="02020603050405020304" pitchFamily="18" charset="0"/>
              </a:rPr>
              <a:t>divorced from the conduct and allegations about its effects</a:t>
            </a:r>
            <a:r>
              <a:rPr lang="en-US" altLang="en-US" sz="1800" dirty="0">
                <a:cs typeface="Times New Roman" panose="02020603050405020304" pitchFamily="18" charset="0"/>
              </a:rPr>
              <a:t>.”</a:t>
            </a:r>
            <a:br>
              <a:rPr lang="en-US" altLang="en-US" sz="1800" dirty="0">
                <a:cs typeface="Times New Roman" panose="02020603050405020304" pitchFamily="18" charset="0"/>
              </a:rPr>
            </a:br>
            <a:endParaRPr lang="en-US" altLang="en-US" sz="1800" dirty="0">
              <a:cs typeface="Times New Roman" panose="02020603050405020304" pitchFamily="18" charset="0"/>
            </a:endParaRPr>
          </a:p>
          <a:p>
            <a:r>
              <a:rPr lang="en-US" altLang="en-US" sz="2000" dirty="0">
                <a:cs typeface="Times New Roman" panose="02020603050405020304" pitchFamily="18" charset="0"/>
              </a:rPr>
              <a:t>2010 HMGs § 4:</a:t>
            </a:r>
          </a:p>
          <a:p>
            <a:pPr lvl="1"/>
            <a:r>
              <a:rPr lang="en-US" altLang="en-US" sz="1800" dirty="0">
                <a:cs typeface="Times New Roman" panose="02020603050405020304" pitchFamily="18" charset="0"/>
              </a:rPr>
              <a:t>“The measurement of market shares and market concentration is </a:t>
            </a:r>
            <a:r>
              <a:rPr lang="en-US" altLang="en-US" sz="1800" b="1" i="1" dirty="0">
                <a:solidFill>
                  <a:srgbClr val="C00000"/>
                </a:solidFill>
                <a:cs typeface="Times New Roman" panose="02020603050405020304" pitchFamily="18" charset="0"/>
              </a:rPr>
              <a:t>not an end in itself</a:t>
            </a:r>
            <a:r>
              <a:rPr lang="en-US" altLang="en-US" sz="1800" dirty="0">
                <a:cs typeface="Times New Roman" panose="02020603050405020304" pitchFamily="18" charset="0"/>
              </a:rPr>
              <a:t>, but is useful to the extent it illuminates the merger’s </a:t>
            </a:r>
            <a:r>
              <a:rPr lang="en-US" altLang="en-US" sz="1800" b="1" i="1" dirty="0">
                <a:solidFill>
                  <a:srgbClr val="C00000"/>
                </a:solidFill>
                <a:cs typeface="Times New Roman" panose="02020603050405020304" pitchFamily="18" charset="0"/>
              </a:rPr>
              <a:t>likely competitive effects</a:t>
            </a:r>
            <a:r>
              <a:rPr lang="en-US" altLang="en-US" sz="1800" dirty="0">
                <a:solidFill>
                  <a:srgbClr val="C00000"/>
                </a:solidFill>
                <a:cs typeface="Times New Roman" panose="02020603050405020304" pitchFamily="18" charset="0"/>
              </a:rPr>
              <a:t>.</a:t>
            </a:r>
            <a:r>
              <a:rPr lang="en-US" altLang="en-US" sz="1800" dirty="0">
                <a:cs typeface="Times New Roman" panose="02020603050405020304" pitchFamily="18" charset="0"/>
              </a:rPr>
              <a:t>”</a:t>
            </a:r>
          </a:p>
        </p:txBody>
      </p:sp>
      <p:sp>
        <p:nvSpPr>
          <p:cNvPr id="28676"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E3C4BCB6-832B-453C-9429-920E193FAECE}" type="slidenum">
              <a:rPr lang="en-US" altLang="en-US" sz="1400"/>
              <a:pPr>
                <a:spcBef>
                  <a:spcPct val="0"/>
                </a:spcBef>
                <a:buFontTx/>
                <a:buNone/>
              </a:pPr>
              <a:t>7</a:t>
            </a:fld>
            <a:endParaRPr lang="en-US" altLang="en-US" sz="1400"/>
          </a:p>
        </p:txBody>
      </p:sp>
    </p:spTree>
    <p:extLst>
      <p:ext uri="{BB962C8B-B14F-4D97-AF65-F5344CB8AC3E}">
        <p14:creationId xmlns:p14="http://schemas.microsoft.com/office/powerpoint/2010/main" val="42417111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a:xfrm>
            <a:off x="2062480" y="0"/>
            <a:ext cx="7467600" cy="838200"/>
          </a:xfrm>
        </p:spPr>
        <p:txBody>
          <a:bodyPr>
            <a:normAutofit/>
          </a:bodyPr>
          <a:lstStyle/>
          <a:p>
            <a:r>
              <a:rPr lang="en-US" altLang="en-US" dirty="0">
                <a:latin typeface="+mn-lt"/>
                <a:ea typeface="ＭＳ Ｐゴシック" panose="020B0600070205080204" pitchFamily="34" charset="-128"/>
                <a:cs typeface="Times New Roman" panose="02020603050405020304" pitchFamily="18" charset="0"/>
              </a:rPr>
              <a:t>Antitrust Welfare Standard </a:t>
            </a:r>
            <a:endParaRPr lang="en-US" altLang="en-US" sz="2400" dirty="0">
              <a:latin typeface="+mn-lt"/>
              <a:ea typeface="ＭＳ Ｐゴシック" panose="020B0600070205080204" pitchFamily="34" charset="-128"/>
              <a:cs typeface="Times New Roman" panose="02020603050405020304" pitchFamily="18" charset="0"/>
            </a:endParaRPr>
          </a:p>
        </p:txBody>
      </p:sp>
      <p:sp>
        <p:nvSpPr>
          <p:cNvPr id="15363" name="Content Placeholder 2"/>
          <p:cNvSpPr>
            <a:spLocks noGrp="1"/>
          </p:cNvSpPr>
          <p:nvPr>
            <p:ph idx="1"/>
          </p:nvPr>
        </p:nvSpPr>
        <p:spPr>
          <a:xfrm>
            <a:off x="1275806" y="838201"/>
            <a:ext cx="8934994" cy="5883274"/>
          </a:xfrm>
        </p:spPr>
        <p:txBody>
          <a:bodyPr>
            <a:normAutofit lnSpcReduction="10000"/>
          </a:bodyPr>
          <a:lstStyle/>
          <a:p>
            <a:pPr eaLnBrk="1" hangingPunct="1">
              <a:lnSpc>
                <a:spcPct val="80000"/>
              </a:lnSpc>
              <a:defRPr/>
            </a:pPr>
            <a:r>
              <a:rPr lang="en-US" sz="2000" b="1" i="1" dirty="0">
                <a:solidFill>
                  <a:srgbClr val="C00000"/>
                </a:solidFill>
                <a:cs typeface="Times New Roman" pitchFamily="18" charset="0"/>
              </a:rPr>
              <a:t>Choice of antitrust welfare standard can affect the outcome  </a:t>
            </a:r>
          </a:p>
          <a:p>
            <a:pPr marL="0" indent="0" eaLnBrk="1" hangingPunct="1">
              <a:lnSpc>
                <a:spcPct val="80000"/>
              </a:lnSpc>
              <a:buNone/>
              <a:defRPr/>
            </a:pPr>
            <a:endParaRPr lang="en-US" sz="2000" b="1" i="1" dirty="0">
              <a:solidFill>
                <a:srgbClr val="C00000"/>
              </a:solidFill>
              <a:cs typeface="Times New Roman" pitchFamily="18" charset="0"/>
            </a:endParaRPr>
          </a:p>
          <a:p>
            <a:pPr>
              <a:lnSpc>
                <a:spcPct val="80000"/>
              </a:lnSpc>
              <a:defRPr/>
            </a:pPr>
            <a:r>
              <a:rPr lang="en-US" sz="2000" b="1" i="1" dirty="0">
                <a:solidFill>
                  <a:srgbClr val="C00000"/>
                </a:solidFill>
                <a:cs typeface="Times New Roman" pitchFamily="18" charset="0"/>
              </a:rPr>
              <a:t>Aggregate welfare standard usually is much less interventionist than </a:t>
            </a:r>
            <a:br>
              <a:rPr lang="en-US" sz="2000" b="1" i="1" dirty="0">
                <a:solidFill>
                  <a:srgbClr val="C00000"/>
                </a:solidFill>
                <a:cs typeface="Times New Roman" pitchFamily="18" charset="0"/>
              </a:rPr>
            </a:br>
            <a:r>
              <a:rPr lang="en-US" sz="2000" b="1" i="1" dirty="0">
                <a:solidFill>
                  <a:srgbClr val="C00000"/>
                </a:solidFill>
                <a:cs typeface="Times New Roman" pitchFamily="18" charset="0"/>
              </a:rPr>
              <a:t>consumer welfare standard</a:t>
            </a:r>
          </a:p>
          <a:p>
            <a:pPr lvl="1">
              <a:lnSpc>
                <a:spcPct val="80000"/>
              </a:lnSpc>
              <a:defRPr/>
            </a:pPr>
            <a:r>
              <a:rPr lang="en-US" sz="1800" dirty="0">
                <a:cs typeface="Times New Roman" pitchFamily="18" charset="0"/>
              </a:rPr>
              <a:t>Large price increases may be trumped by relatively small cost reductions under AWS, when significant pre-JV competition </a:t>
            </a:r>
          </a:p>
          <a:p>
            <a:pPr lvl="1" eaLnBrk="1" hangingPunct="1">
              <a:lnSpc>
                <a:spcPct val="80000"/>
              </a:lnSpc>
              <a:defRPr/>
            </a:pPr>
            <a:r>
              <a:rPr lang="en-US" sz="1800" dirty="0">
                <a:cs typeface="Times New Roman" pitchFamily="18" charset="0"/>
              </a:rPr>
              <a:t>Price reductions from entry into monopoly market by less efficient entrants may not be valued by some commentators</a:t>
            </a:r>
            <a:br>
              <a:rPr lang="en-US" sz="1800" dirty="0">
                <a:cs typeface="Times New Roman" pitchFamily="18" charset="0"/>
              </a:rPr>
            </a:br>
            <a:endParaRPr lang="en-US" sz="1800" dirty="0">
              <a:cs typeface="Times New Roman" pitchFamily="18" charset="0"/>
            </a:endParaRPr>
          </a:p>
          <a:p>
            <a:pPr eaLnBrk="1" hangingPunct="1">
              <a:lnSpc>
                <a:spcPct val="80000"/>
              </a:lnSpc>
              <a:defRPr/>
            </a:pPr>
            <a:r>
              <a:rPr lang="en-US" sz="2000" b="1" i="1" dirty="0">
                <a:solidFill>
                  <a:srgbClr val="C00000"/>
                </a:solidFill>
                <a:cs typeface="Times New Roman" pitchFamily="18" charset="0"/>
              </a:rPr>
              <a:t>Courts/Agency Guidelines favor pure consumer welfare standard</a:t>
            </a:r>
          </a:p>
          <a:p>
            <a:pPr lvl="1" eaLnBrk="1" hangingPunct="1">
              <a:lnSpc>
                <a:spcPct val="80000"/>
              </a:lnSpc>
              <a:defRPr/>
            </a:pPr>
            <a:r>
              <a:rPr lang="en-US" sz="1800" dirty="0">
                <a:cs typeface="Times New Roman" pitchFamily="18" charset="0"/>
              </a:rPr>
              <a:t>Concern with </a:t>
            </a:r>
            <a:r>
              <a:rPr lang="en-US" sz="1800" b="1" dirty="0">
                <a:cs typeface="Times New Roman" pitchFamily="18" charset="0"/>
              </a:rPr>
              <a:t>price increases and output reductions </a:t>
            </a:r>
            <a:r>
              <a:rPr lang="en-US" sz="1800" dirty="0">
                <a:cs typeface="Times New Roman" pitchFamily="18" charset="0"/>
              </a:rPr>
              <a:t>represents consumer welfare standard</a:t>
            </a:r>
          </a:p>
          <a:p>
            <a:pPr lvl="1" eaLnBrk="1" hangingPunct="1">
              <a:lnSpc>
                <a:spcPct val="80000"/>
              </a:lnSpc>
              <a:defRPr/>
            </a:pPr>
            <a:r>
              <a:rPr lang="en-US" sz="1800" dirty="0">
                <a:cs typeface="Times New Roman" pitchFamily="18" charset="0"/>
              </a:rPr>
              <a:t>When a court asks whether the cost savings will be “passed on to consumers,” i.e., whether it will </a:t>
            </a:r>
            <a:r>
              <a:rPr lang="en-US" sz="1800" b="1" i="1" dirty="0">
                <a:solidFill>
                  <a:srgbClr val="C00000"/>
                </a:solidFill>
                <a:cs typeface="Times New Roman" pitchFamily="18" charset="0"/>
              </a:rPr>
              <a:t>dissipate the anticompetitive effect</a:t>
            </a:r>
            <a:r>
              <a:rPr lang="en-US" sz="1800" dirty="0">
                <a:cs typeface="Times New Roman" pitchFamily="18" charset="0"/>
              </a:rPr>
              <a:t>, it is applying the </a:t>
            </a:r>
            <a:br>
              <a:rPr lang="en-US" sz="1800" dirty="0">
                <a:cs typeface="Times New Roman" pitchFamily="18" charset="0"/>
              </a:rPr>
            </a:br>
            <a:r>
              <a:rPr lang="en-US" sz="1800" dirty="0">
                <a:cs typeface="Times New Roman" pitchFamily="18" charset="0"/>
              </a:rPr>
              <a:t>pure consumer welfare standard</a:t>
            </a:r>
            <a:br>
              <a:rPr lang="en-US" sz="1800" dirty="0">
                <a:cs typeface="Times New Roman" pitchFamily="18" charset="0"/>
              </a:rPr>
            </a:br>
            <a:endParaRPr lang="en-US" sz="2000" dirty="0">
              <a:cs typeface="Times New Roman" pitchFamily="18" charset="0"/>
            </a:endParaRPr>
          </a:p>
          <a:p>
            <a:pPr eaLnBrk="1" hangingPunct="1">
              <a:lnSpc>
                <a:spcPct val="80000"/>
              </a:lnSpc>
              <a:defRPr/>
            </a:pPr>
            <a:r>
              <a:rPr lang="en-US" sz="2000" b="1" i="1" dirty="0">
                <a:solidFill>
                  <a:srgbClr val="C00000"/>
                </a:solidFill>
                <a:cs typeface="Times New Roman" pitchFamily="18" charset="0"/>
              </a:rPr>
              <a:t>Potential complications</a:t>
            </a:r>
          </a:p>
          <a:p>
            <a:pPr lvl="1" eaLnBrk="1" hangingPunct="1">
              <a:lnSpc>
                <a:spcPct val="80000"/>
              </a:lnSpc>
              <a:defRPr/>
            </a:pPr>
            <a:r>
              <a:rPr lang="en-US" sz="1800" dirty="0">
                <a:cs typeface="Times New Roman" pitchFamily="18" charset="0"/>
              </a:rPr>
              <a:t>Definition of consumer welfare may extend beyond just price/output to innovation and product variety; also to harm to input sellers</a:t>
            </a:r>
          </a:p>
          <a:p>
            <a:pPr lvl="1" eaLnBrk="1" hangingPunct="1">
              <a:lnSpc>
                <a:spcPct val="80000"/>
              </a:lnSpc>
              <a:defRPr/>
            </a:pPr>
            <a:r>
              <a:rPr lang="en-US" sz="1800" dirty="0">
                <a:cs typeface="Times New Roman" pitchFamily="18" charset="0"/>
              </a:rPr>
              <a:t>Do (should?) courts focus on “long run” or “short run” welfare?</a:t>
            </a:r>
          </a:p>
          <a:p>
            <a:pPr lvl="1" eaLnBrk="1" hangingPunct="1">
              <a:lnSpc>
                <a:spcPct val="80000"/>
              </a:lnSpc>
              <a:defRPr/>
            </a:pPr>
            <a:r>
              <a:rPr lang="en-US" altLang="en-US" sz="1800" dirty="0">
                <a:cs typeface="Times New Roman" panose="02020603050405020304" pitchFamily="18" charset="0"/>
              </a:rPr>
              <a:t>Some (e.g., Bork) refer to aggregate welfare as a “consumer welfare” standard – what is intended by this? </a:t>
            </a:r>
          </a:p>
          <a:p>
            <a:pPr lvl="1" eaLnBrk="1" hangingPunct="1">
              <a:lnSpc>
                <a:spcPct val="80000"/>
              </a:lnSpc>
              <a:buFont typeface="Wingdings" pitchFamily="2" charset="2"/>
              <a:buNone/>
              <a:defRPr/>
            </a:pPr>
            <a:endParaRPr lang="en-US" altLang="en-US" sz="1600" dirty="0"/>
          </a:p>
          <a:p>
            <a:pPr marL="0" indent="0">
              <a:buNone/>
              <a:defRPr/>
            </a:pPr>
            <a:endParaRPr lang="en-US" dirty="0"/>
          </a:p>
        </p:txBody>
      </p:sp>
      <p:sp>
        <p:nvSpPr>
          <p:cNvPr id="21508"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ea typeface="ＭＳ Ｐゴシック" panose="020B0600070205080204" pitchFamily="34"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34"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34"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34"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34" charset="-128"/>
              </a:defRPr>
            </a:lvl9pPr>
          </a:lstStyle>
          <a:p>
            <a:pPr>
              <a:spcBef>
                <a:spcPct val="0"/>
              </a:spcBef>
              <a:buFontTx/>
              <a:buNone/>
            </a:pPr>
            <a:fld id="{3FA0AC7A-F734-461B-8680-D5C8870971A7}" type="slidenum">
              <a:rPr lang="en-US" altLang="en-US" sz="1400"/>
              <a:pPr>
                <a:spcBef>
                  <a:spcPct val="0"/>
                </a:spcBef>
                <a:buFontTx/>
                <a:buNone/>
              </a:pPr>
              <a:t>8</a:t>
            </a:fld>
            <a:endParaRPr lang="en-US" altLang="en-US" sz="1400"/>
          </a:p>
        </p:txBody>
      </p:sp>
    </p:spTree>
    <p:extLst>
      <p:ext uri="{BB962C8B-B14F-4D97-AF65-F5344CB8AC3E}">
        <p14:creationId xmlns:p14="http://schemas.microsoft.com/office/powerpoint/2010/main" val="37960670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pPr eaLnBrk="1" hangingPunct="1"/>
            <a:r>
              <a:rPr lang="en-US" altLang="en-US" dirty="0">
                <a:latin typeface="+mn-lt"/>
                <a:cs typeface="Times New Roman" panose="02020603050405020304" pitchFamily="18" charset="0"/>
              </a:rPr>
              <a:t>The Continuing Challenge</a:t>
            </a:r>
          </a:p>
        </p:txBody>
      </p:sp>
      <p:sp>
        <p:nvSpPr>
          <p:cNvPr id="38915" name="Content Placeholder 3"/>
          <p:cNvSpPr>
            <a:spLocks noGrp="1"/>
          </p:cNvSpPr>
          <p:nvPr>
            <p:ph idx="1"/>
          </p:nvPr>
        </p:nvSpPr>
        <p:spPr>
          <a:xfrm>
            <a:off x="607423" y="1760537"/>
            <a:ext cx="8534400" cy="4525963"/>
          </a:xfrm>
        </p:spPr>
        <p:txBody>
          <a:bodyPr/>
          <a:lstStyle/>
          <a:p>
            <a:pPr marL="0" indent="0">
              <a:buNone/>
            </a:pPr>
            <a:r>
              <a:rPr lang="en-US" altLang="en-US" b="1" i="1" dirty="0">
                <a:solidFill>
                  <a:srgbClr val="C00000"/>
                </a:solidFill>
                <a:cs typeface="Times New Roman" panose="02020603050405020304" pitchFamily="18" charset="0"/>
              </a:rPr>
              <a:t>Effectively integrating law and economics into antitrust?</a:t>
            </a:r>
          </a:p>
          <a:p>
            <a:pPr lvl="1" eaLnBrk="1" hangingPunct="1"/>
            <a:r>
              <a:rPr lang="en-US" altLang="en-US" dirty="0">
                <a:cs typeface="Times New Roman" panose="02020603050405020304" pitchFamily="18" charset="0"/>
              </a:rPr>
              <a:t>What should be the role of economics?</a:t>
            </a:r>
          </a:p>
          <a:p>
            <a:pPr lvl="1" eaLnBrk="1" hangingPunct="1"/>
            <a:r>
              <a:rPr lang="en-US" altLang="en-US" dirty="0">
                <a:cs typeface="Times New Roman" panose="02020603050405020304" pitchFamily="18" charset="0"/>
              </a:rPr>
              <a:t>Must we follow a particular “School” of economics?</a:t>
            </a:r>
          </a:p>
          <a:p>
            <a:pPr lvl="1" eaLnBrk="1" hangingPunct="1"/>
            <a:r>
              <a:rPr lang="en-US" altLang="en-US" dirty="0">
                <a:cs typeface="Times New Roman" panose="02020603050405020304" pitchFamily="18" charset="0"/>
              </a:rPr>
              <a:t>How often will the choice of “School” matter? i.e., will it likely affect the outcome of analysis?</a:t>
            </a:r>
          </a:p>
          <a:p>
            <a:pPr lvl="1" eaLnBrk="1" hangingPunct="1"/>
            <a:r>
              <a:rPr lang="en-US" altLang="en-US" dirty="0">
                <a:cs typeface="Times New Roman" panose="02020603050405020304" pitchFamily="18" charset="0"/>
              </a:rPr>
              <a:t>Are enforcers and courts capable of using economics effectively?  If not, then what?</a:t>
            </a:r>
          </a:p>
          <a:p>
            <a:pPr lvl="1" eaLnBrk="1" hangingPunct="1"/>
            <a:r>
              <a:rPr lang="en-US" altLang="en-US" dirty="0">
                <a:cs typeface="Times New Roman" panose="02020603050405020304" pitchFamily="18" charset="0"/>
              </a:rPr>
              <a:t>Should politics matter?  Ideology? </a:t>
            </a:r>
          </a:p>
          <a:p>
            <a:pPr lvl="1" eaLnBrk="1" hangingPunct="1"/>
            <a:r>
              <a:rPr lang="en-US" altLang="en-US" dirty="0">
                <a:cs typeface="Times New Roman" panose="02020603050405020304" pitchFamily="18" charset="0"/>
              </a:rPr>
              <a:t>How do we differentiate economics from political economy? Ideology?</a:t>
            </a:r>
          </a:p>
        </p:txBody>
      </p:sp>
      <p:sp>
        <p:nvSpPr>
          <p:cNvPr id="38916" name="Slide Number Placeholder 4"/>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panose="020B0604020202020204" pitchFamily="34" charset="0"/>
              </a:defRPr>
            </a:lvl1pPr>
            <a:lvl2pPr marL="742950" indent="-285750">
              <a:spcBef>
                <a:spcPct val="20000"/>
              </a:spcBef>
              <a:buChar char="–"/>
              <a:defRPr sz="2800">
                <a:solidFill>
                  <a:schemeClr val="tx1"/>
                </a:solidFill>
                <a:latin typeface="Arial" panose="020B0604020202020204" pitchFamily="34" charset="0"/>
              </a:defRPr>
            </a:lvl2pPr>
            <a:lvl3pPr marL="1143000" indent="-228600">
              <a:spcBef>
                <a:spcPct val="20000"/>
              </a:spcBef>
              <a:buChar char="•"/>
              <a:defRPr sz="2400">
                <a:solidFill>
                  <a:schemeClr val="tx1"/>
                </a:solidFill>
                <a:latin typeface="Arial" panose="020B0604020202020204" pitchFamily="34" charset="0"/>
              </a:defRPr>
            </a:lvl3pPr>
            <a:lvl4pPr marL="1600200" indent="-228600">
              <a:spcBef>
                <a:spcPct val="20000"/>
              </a:spcBef>
              <a:buChar char="–"/>
              <a:defRPr sz="2000">
                <a:solidFill>
                  <a:schemeClr val="tx1"/>
                </a:solidFill>
                <a:latin typeface="Arial" panose="020B0604020202020204" pitchFamily="34" charset="0"/>
              </a:defRPr>
            </a:lvl4pPr>
            <a:lvl5pPr marL="2057400" indent="-228600">
              <a:spcBef>
                <a:spcPct val="20000"/>
              </a:spcBef>
              <a:buChar char="»"/>
              <a:defRPr sz="2000">
                <a:solidFill>
                  <a:schemeClr val="tx1"/>
                </a:solidFill>
                <a:latin typeface="Arial" panose="020B0604020202020204" pitchFamily="34" charset="0"/>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defRPr>
            </a:lvl9pPr>
          </a:lstStyle>
          <a:p>
            <a:pPr>
              <a:spcBef>
                <a:spcPct val="0"/>
              </a:spcBef>
              <a:buFontTx/>
              <a:buNone/>
            </a:pPr>
            <a:fld id="{4595B456-AD2A-4E53-A103-18CC12660A7A}" type="slidenum">
              <a:rPr lang="en-US" altLang="en-US" sz="1400"/>
              <a:pPr>
                <a:spcBef>
                  <a:spcPct val="0"/>
                </a:spcBef>
                <a:buFontTx/>
                <a:buNone/>
              </a:pPr>
              <a:t>9</a:t>
            </a:fld>
            <a:endParaRPr lang="en-US" altLang="en-US" sz="1400"/>
          </a:p>
        </p:txBody>
      </p:sp>
    </p:spTree>
    <p:extLst>
      <p:ext uri="{BB962C8B-B14F-4D97-AF65-F5344CB8AC3E}">
        <p14:creationId xmlns:p14="http://schemas.microsoft.com/office/powerpoint/2010/main" val="153179510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11813</TotalTime>
  <Words>5131</Words>
  <Application>Microsoft Office PowerPoint</Application>
  <PresentationFormat>Widescreen</PresentationFormat>
  <Paragraphs>774</Paragraphs>
  <Slides>48</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48</vt:i4>
      </vt:variant>
    </vt:vector>
  </HeadingPairs>
  <TitlesOfParts>
    <vt:vector size="53" baseType="lpstr">
      <vt:lpstr>Arial</vt:lpstr>
      <vt:lpstr>Calibri</vt:lpstr>
      <vt:lpstr>Times New Roman</vt:lpstr>
      <vt:lpstr>Wingdings</vt:lpstr>
      <vt:lpstr>Office Theme</vt:lpstr>
      <vt:lpstr>Topic 27    Conceptual Review: Economics and the Decision Theory  Approach to Legal Standards  Professor Steven Salop Antitrust Econ &amp; Law Fall 2021 </vt:lpstr>
      <vt:lpstr>Evolving Legal Framework</vt:lpstr>
      <vt:lpstr>The Evolution of Section 1 Law: 1890 – Present</vt:lpstr>
      <vt:lpstr>How Antitrust Has Evolved</vt:lpstr>
      <vt:lpstr>First Principles: Competitive Effects</vt:lpstr>
      <vt:lpstr>The Centrality of “Market Power”</vt:lpstr>
      <vt:lpstr>But, Ultimate Focus is Anticompetitive Effects (Not Mkt Power)</vt:lpstr>
      <vt:lpstr>Antitrust Welfare Standard </vt:lpstr>
      <vt:lpstr>The Continuing Challenge</vt:lpstr>
      <vt:lpstr>Alternative Section 2 Standards</vt:lpstr>
      <vt:lpstr> </vt:lpstr>
      <vt:lpstr>PowerPoint Presentation</vt:lpstr>
      <vt:lpstr>PowerPoint Presentation</vt:lpstr>
      <vt:lpstr>PowerPoint Presentation</vt:lpstr>
      <vt:lpstr>Application to Litigation</vt:lpstr>
      <vt:lpstr>Legal Standards and the Role of Presumptions</vt:lpstr>
      <vt:lpstr>Legal Standards Continuum</vt:lpstr>
      <vt:lpstr>The “Enquiry Meet for the Case” as  Suggesting a Rule of Reason “Continuum” </vt:lpstr>
      <vt:lpstr>The “Quick Look”: Supreme Court Foundations</vt:lpstr>
      <vt:lpstr>Multiple Flavors of the Rule of Reason</vt:lpstr>
      <vt:lpstr>Structured Rule of Reason as a  3-Step Burden-Shifting Approach</vt:lpstr>
      <vt:lpstr>Step 1 -- Shifting the Burden to the Defendant: Case References</vt:lpstr>
      <vt:lpstr>3 Summary Pictures</vt:lpstr>
      <vt:lpstr>3-Step Burden-Shifting in Practice: Summary Picture</vt:lpstr>
      <vt:lpstr>Proving Anticompetitive Effects: Summary Picture </vt:lpstr>
      <vt:lpstr>Operationalizing The Role of Presumptions vs  Evidence to Shift the Burden to the Defendant: Summary Picture</vt:lpstr>
      <vt:lpstr>Adding Some Detail to Steps 1 &amp; 2</vt:lpstr>
      <vt:lpstr>Plaintiff's Step 1 Anticompetitive Harms: More Detail</vt:lpstr>
      <vt:lpstr>Defendant’s Step 2 Procompetitive Justifications: More Detail</vt:lpstr>
      <vt:lpstr>NON-Cognizable “Efficiency” Justifications: Examples</vt:lpstr>
      <vt:lpstr>The Role of Presumptions: More Detail</vt:lpstr>
      <vt:lpstr>“Meta” Rule of Reason: “Enquiry Meet for the Case” </vt:lpstr>
      <vt:lpstr>Presumption vs Case-Specific Evidence: Northern Pacific</vt:lpstr>
      <vt:lpstr>Inferring (or Presuming) Intent from Conduct Evidence </vt:lpstr>
      <vt:lpstr>Formulating Legal Standards with Decision Theory: Conceptual Framework</vt:lpstr>
      <vt:lpstr>Formulating Legal Standards: Building Blocks</vt:lpstr>
      <vt:lpstr>Decision Theory Overview</vt:lpstr>
      <vt:lpstr>Setting the Legal Standard: Summary</vt:lpstr>
      <vt:lpstr>               Presumptions Continuum</vt:lpstr>
      <vt:lpstr>                  Types and Sources of Presumptions</vt:lpstr>
      <vt:lpstr>Traditional Legal Categories and Triggers for Presumptions</vt:lpstr>
      <vt:lpstr>Recall Examples: Over-Deterrence Presumptions:  </vt:lpstr>
      <vt:lpstr>Recall Examples: Over-Deterrence Presumptions (con’t)  </vt:lpstr>
      <vt:lpstr>Appendix:  Technical Analysis of Presumptions and Evidence</vt:lpstr>
      <vt:lpstr>Strong Presumption</vt:lpstr>
      <vt:lpstr>Weak Presumption</vt:lpstr>
      <vt:lpstr>Relatively More Reliable Evidence: Suppose Legal Std = Procompetitive if E&gt;0</vt:lpstr>
      <vt:lpstr>Relatively Less Reliable Evidence: Suppose Legal Std = Procompetitive if E &gt;0</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Steven Salop</dc:creator>
  <cp:lastModifiedBy>Steve Salop</cp:lastModifiedBy>
  <cp:revision>240</cp:revision>
  <cp:lastPrinted>2018-11-27T20:27:28Z</cp:lastPrinted>
  <dcterms:created xsi:type="dcterms:W3CDTF">2017-11-29T22:04:45Z</dcterms:created>
  <dcterms:modified xsi:type="dcterms:W3CDTF">2023-04-30T23:02:26Z</dcterms:modified>
</cp:coreProperties>
</file>

<file path=docProps/thumbnail.jpeg>
</file>